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7"/>
  </p:notesMasterIdLst>
  <p:sldIdLst>
    <p:sldId id="277" r:id="rId2"/>
    <p:sldId id="407" r:id="rId3"/>
    <p:sldId id="419" r:id="rId4"/>
    <p:sldId id="405" r:id="rId5"/>
    <p:sldId id="417" r:id="rId6"/>
    <p:sldId id="411" r:id="rId7"/>
    <p:sldId id="412" r:id="rId8"/>
    <p:sldId id="473" r:id="rId9"/>
    <p:sldId id="421" r:id="rId10"/>
    <p:sldId id="470" r:id="rId11"/>
    <p:sldId id="463" r:id="rId12"/>
    <p:sldId id="471" r:id="rId13"/>
    <p:sldId id="443" r:id="rId14"/>
    <p:sldId id="447" r:id="rId15"/>
    <p:sldId id="448" r:id="rId16"/>
    <p:sldId id="472" r:id="rId17"/>
    <p:sldId id="450" r:id="rId18"/>
    <p:sldId id="465" r:id="rId19"/>
    <p:sldId id="466" r:id="rId20"/>
    <p:sldId id="451" r:id="rId21"/>
    <p:sldId id="452" r:id="rId22"/>
    <p:sldId id="467" r:id="rId23"/>
    <p:sldId id="453" r:id="rId24"/>
    <p:sldId id="468" r:id="rId25"/>
    <p:sldId id="3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323" autoAdjust="0"/>
  </p:normalViewPr>
  <p:slideViewPr>
    <p:cSldViewPr>
      <p:cViewPr varScale="1">
        <p:scale>
          <a:sx n="66" d="100"/>
          <a:sy n="66" d="100"/>
        </p:scale>
        <p:origin x="1217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06128-A373-485F-9D98-6F1DB488468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12D762-CCEE-4CFD-942D-BCA40FBB1F33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 marL="355600" indent="0"/>
          <a:r>
            <a:rPr lang="ru-RU" sz="2000" b="1" dirty="0" smtClean="0">
              <a:solidFill>
                <a:schemeClr val="accent2">
                  <a:lumMod val="75000"/>
                </a:schemeClr>
              </a:solidFill>
            </a:rPr>
            <a:t>Первичная аккредитация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</a:rPr>
            <a:t> </a:t>
          </a:r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– 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в отношении лиц, завершивших освоение основных образовательных программ высшего или среднего медицинского образования, фармацевтического образования в соответствии с федеральными государственными образовательными стандартами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;</a:t>
          </a:r>
          <a:endParaRPr lang="ru-RU" sz="1500" b="1" dirty="0">
            <a:solidFill>
              <a:schemeClr val="tx2">
                <a:lumMod val="75000"/>
              </a:schemeClr>
            </a:solidFill>
          </a:endParaRPr>
        </a:p>
      </dgm:t>
    </dgm:pt>
    <dgm:pt modelId="{C2D793CE-A414-4B65-B1EE-2C628C1B121E}" type="parTrans" cxnId="{D7E75E46-401D-419A-B036-E1573203C1BC}">
      <dgm:prSet/>
      <dgm:spPr/>
      <dgm:t>
        <a:bodyPr/>
        <a:lstStyle/>
        <a:p>
          <a:endParaRPr lang="ru-RU"/>
        </a:p>
      </dgm:t>
    </dgm:pt>
    <dgm:pt modelId="{B1A77051-969F-48FC-A08A-C0098564BCE0}" type="sibTrans" cxnId="{D7E75E46-401D-419A-B036-E1573203C1BC}">
      <dgm:prSet/>
      <dgm:spPr/>
      <dgm:t>
        <a:bodyPr/>
        <a:lstStyle/>
        <a:p>
          <a:endParaRPr lang="ru-RU"/>
        </a:p>
      </dgm:t>
    </dgm:pt>
    <dgm:pt modelId="{12D24D13-2A5A-45D2-9174-81B63CB940AE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 marL="355600" indent="0"/>
          <a:r>
            <a:rPr lang="ru-RU" sz="2000" b="1" dirty="0" smtClean="0">
              <a:solidFill>
                <a:schemeClr val="accent2">
                  <a:lumMod val="75000"/>
                </a:schemeClr>
              </a:solidFill>
            </a:rPr>
            <a:t>Первичная специализированная аккредитация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67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           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в отношении лиц, завершивших освоение программ подготовки кадров высшей квалификации и дополнительных профессиональных программ(профессиональная переподготовка)</a:t>
          </a:r>
          <a:r>
            <a:rPr lang="ru-RU" sz="1600" b="1" dirty="0" smtClean="0"/>
            <a:t>)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, а также в отношении лиц, получивших образование на территории иностранного государства;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E099747B-530A-4A08-82E1-F100A4BB96E7}" type="parTrans" cxnId="{183A9605-9759-4759-BA45-9BA500A701D2}">
      <dgm:prSet/>
      <dgm:spPr/>
      <dgm:t>
        <a:bodyPr/>
        <a:lstStyle/>
        <a:p>
          <a:endParaRPr lang="ru-RU"/>
        </a:p>
      </dgm:t>
    </dgm:pt>
    <dgm:pt modelId="{95453EA6-5FD7-4FB1-B536-130C6D2AC809}" type="sibTrans" cxnId="{183A9605-9759-4759-BA45-9BA500A701D2}">
      <dgm:prSet/>
      <dgm:spPr/>
      <dgm:t>
        <a:bodyPr/>
        <a:lstStyle/>
        <a:p>
          <a:endParaRPr lang="ru-RU"/>
        </a:p>
      </dgm:t>
    </dgm:pt>
    <dgm:pt modelId="{0B61C537-31B1-4846-8ACA-624CCC9817FB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 marL="355600" indent="0">
            <a:tabLst>
              <a:tab pos="355600" algn="l"/>
            </a:tabLst>
          </a:pPr>
          <a:r>
            <a:rPr lang="ru-RU" sz="2000" b="1" dirty="0" smtClean="0">
              <a:solidFill>
                <a:schemeClr val="accent2">
                  <a:lumMod val="75000"/>
                </a:schemeClr>
              </a:solidFill>
            </a:rPr>
            <a:t>Периодическая аккредитация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 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– в отношении лиц, завершивших освоение профессиональных образовательных программ медицинского образования и фармацевтического образования, обеспечивающих непрерывное совершенствование профессиональных знаний и навыков в течение всей жизни, а также постоянное повышение профессионального уровня и расширение квалификации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2B2E0A82-C8C2-4372-AF5D-57140D4A913D}" type="parTrans" cxnId="{D1C292CE-BFC4-4680-A479-CF67E6D92188}">
      <dgm:prSet/>
      <dgm:spPr/>
      <dgm:t>
        <a:bodyPr/>
        <a:lstStyle/>
        <a:p>
          <a:endParaRPr lang="ru-RU"/>
        </a:p>
      </dgm:t>
    </dgm:pt>
    <dgm:pt modelId="{03CDD951-204D-4F1F-8754-63913F631BD7}" type="sibTrans" cxnId="{D1C292CE-BFC4-4680-A479-CF67E6D92188}">
      <dgm:prSet/>
      <dgm:spPr/>
      <dgm:t>
        <a:bodyPr/>
        <a:lstStyle/>
        <a:p>
          <a:endParaRPr lang="ru-RU"/>
        </a:p>
      </dgm:t>
    </dgm:pt>
    <dgm:pt modelId="{F1D906B2-08C9-4B7F-A1AC-42FAF1598D4C}" type="pres">
      <dgm:prSet presAssocID="{E2406128-A373-485F-9D98-6F1DB488468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393D5-EA13-4876-B661-67CFFB8E9BAC}" type="pres">
      <dgm:prSet presAssocID="{1F12D762-CCEE-4CFD-942D-BCA40FBB1F33}" presName="comp" presStyleCnt="0"/>
      <dgm:spPr/>
    </dgm:pt>
    <dgm:pt modelId="{4171C713-993D-4F7B-97D7-5295AD28DA00}" type="pres">
      <dgm:prSet presAssocID="{1F12D762-CCEE-4CFD-942D-BCA40FBB1F33}" presName="box" presStyleLbl="node1" presStyleIdx="0" presStyleCnt="3" custScaleY="83395" custLinFactNeighborX="126" custLinFactNeighborY="2022"/>
      <dgm:spPr/>
      <dgm:t>
        <a:bodyPr/>
        <a:lstStyle/>
        <a:p>
          <a:endParaRPr lang="ru-RU"/>
        </a:p>
      </dgm:t>
    </dgm:pt>
    <dgm:pt modelId="{5E7668F2-CCF6-43DF-845D-C40C29D87111}" type="pres">
      <dgm:prSet presAssocID="{1F12D762-CCEE-4CFD-942D-BCA40FBB1F33}" presName="img" presStyleLbl="fgImgPlace1" presStyleIdx="0" presStyleCnt="3" custScaleX="99607" custScaleY="921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2D5D81-550E-4073-A74B-A3EEC9660CC7}" type="pres">
      <dgm:prSet presAssocID="{1F12D762-CCEE-4CFD-942D-BCA40FBB1F3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6FB90-0E70-442C-A3AD-3AD690CC8DDF}" type="pres">
      <dgm:prSet presAssocID="{B1A77051-969F-48FC-A08A-C0098564BCE0}" presName="spacer" presStyleCnt="0"/>
      <dgm:spPr/>
    </dgm:pt>
    <dgm:pt modelId="{786E73EB-8C30-4A35-8DA6-BBD38D7448F3}" type="pres">
      <dgm:prSet presAssocID="{12D24D13-2A5A-45D2-9174-81B63CB940AE}" presName="comp" presStyleCnt="0"/>
      <dgm:spPr/>
    </dgm:pt>
    <dgm:pt modelId="{43F70D5E-F24D-4EDB-99BC-8C7DE54DC2B9}" type="pres">
      <dgm:prSet presAssocID="{12D24D13-2A5A-45D2-9174-81B63CB940AE}" presName="box" presStyleLbl="node1" presStyleIdx="1" presStyleCnt="3" custScaleY="107289"/>
      <dgm:spPr/>
      <dgm:t>
        <a:bodyPr/>
        <a:lstStyle/>
        <a:p>
          <a:endParaRPr lang="ru-RU"/>
        </a:p>
      </dgm:t>
    </dgm:pt>
    <dgm:pt modelId="{01483811-7D00-4E6E-B01D-D2171D13CB5F}" type="pres">
      <dgm:prSet presAssocID="{12D24D13-2A5A-45D2-9174-81B63CB940A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BD47A6-5487-472A-BB62-305ABFE372D1}" type="pres">
      <dgm:prSet presAssocID="{12D24D13-2A5A-45D2-9174-81B63CB940A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5E1AB-2E23-4063-947A-B324B45898CA}" type="pres">
      <dgm:prSet presAssocID="{95453EA6-5FD7-4FB1-B536-130C6D2AC809}" presName="spacer" presStyleCnt="0"/>
      <dgm:spPr/>
    </dgm:pt>
    <dgm:pt modelId="{4D20B373-FEE7-4F2F-A06E-CCC354E3DA05}" type="pres">
      <dgm:prSet presAssocID="{0B61C537-31B1-4846-8ACA-624CCC9817FB}" presName="comp" presStyleCnt="0"/>
      <dgm:spPr/>
    </dgm:pt>
    <dgm:pt modelId="{1857B452-C496-40BE-B16A-ADBED5898F32}" type="pres">
      <dgm:prSet presAssocID="{0B61C537-31B1-4846-8ACA-624CCC9817FB}" presName="box" presStyleLbl="node1" presStyleIdx="2" presStyleCnt="3"/>
      <dgm:spPr/>
      <dgm:t>
        <a:bodyPr/>
        <a:lstStyle/>
        <a:p>
          <a:endParaRPr lang="ru-RU"/>
        </a:p>
      </dgm:t>
    </dgm:pt>
    <dgm:pt modelId="{B5074DB6-EAEB-41F8-8D54-07A988A11593}" type="pres">
      <dgm:prSet presAssocID="{0B61C537-31B1-4846-8ACA-624CCC9817F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5551CE-E483-4309-B8A3-CEA90D770C8A}" type="pres">
      <dgm:prSet presAssocID="{0B61C537-31B1-4846-8ACA-624CCC9817F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59DD7E-6D00-4BE9-A12C-0610B38C32C2}" type="presOf" srcId="{12D24D13-2A5A-45D2-9174-81B63CB940AE}" destId="{43F70D5E-F24D-4EDB-99BC-8C7DE54DC2B9}" srcOrd="0" destOrd="0" presId="urn:microsoft.com/office/officeart/2005/8/layout/vList4#1"/>
    <dgm:cxn modelId="{183A9605-9759-4759-BA45-9BA500A701D2}" srcId="{E2406128-A373-485F-9D98-6F1DB488468D}" destId="{12D24D13-2A5A-45D2-9174-81B63CB940AE}" srcOrd="1" destOrd="0" parTransId="{E099747B-530A-4A08-82E1-F100A4BB96E7}" sibTransId="{95453EA6-5FD7-4FB1-B536-130C6D2AC809}"/>
    <dgm:cxn modelId="{95C1DB30-9685-4CFA-A329-483D5E922714}" type="presOf" srcId="{12D24D13-2A5A-45D2-9174-81B63CB940AE}" destId="{7EBD47A6-5487-472A-BB62-305ABFE372D1}" srcOrd="1" destOrd="0" presId="urn:microsoft.com/office/officeart/2005/8/layout/vList4#1"/>
    <dgm:cxn modelId="{D1C292CE-BFC4-4680-A479-CF67E6D92188}" srcId="{E2406128-A373-485F-9D98-6F1DB488468D}" destId="{0B61C537-31B1-4846-8ACA-624CCC9817FB}" srcOrd="2" destOrd="0" parTransId="{2B2E0A82-C8C2-4372-AF5D-57140D4A913D}" sibTransId="{03CDD951-204D-4F1F-8754-63913F631BD7}"/>
    <dgm:cxn modelId="{9535412E-512B-444F-9132-678B1095F9B2}" type="presOf" srcId="{1F12D762-CCEE-4CFD-942D-BCA40FBB1F33}" destId="{4171C713-993D-4F7B-97D7-5295AD28DA00}" srcOrd="0" destOrd="0" presId="urn:microsoft.com/office/officeart/2005/8/layout/vList4#1"/>
    <dgm:cxn modelId="{12B8E5B3-1CFF-4AC5-B69F-07CE12504E7C}" type="presOf" srcId="{0B61C537-31B1-4846-8ACA-624CCC9817FB}" destId="{1857B452-C496-40BE-B16A-ADBED5898F32}" srcOrd="0" destOrd="0" presId="urn:microsoft.com/office/officeart/2005/8/layout/vList4#1"/>
    <dgm:cxn modelId="{AB037D1F-54AB-4CB6-9AB6-E5F90D0E08C7}" type="presOf" srcId="{1F12D762-CCEE-4CFD-942D-BCA40FBB1F33}" destId="{F52D5D81-550E-4073-A74B-A3EEC9660CC7}" srcOrd="1" destOrd="0" presId="urn:microsoft.com/office/officeart/2005/8/layout/vList4#1"/>
    <dgm:cxn modelId="{33B3EF43-7D5A-47CE-AA78-77CEF859B65A}" type="presOf" srcId="{E2406128-A373-485F-9D98-6F1DB488468D}" destId="{F1D906B2-08C9-4B7F-A1AC-42FAF1598D4C}" srcOrd="0" destOrd="0" presId="urn:microsoft.com/office/officeart/2005/8/layout/vList4#1"/>
    <dgm:cxn modelId="{DD15D2F0-6444-4BE3-8C33-0CC2BDC34D9B}" type="presOf" srcId="{0B61C537-31B1-4846-8ACA-624CCC9817FB}" destId="{565551CE-E483-4309-B8A3-CEA90D770C8A}" srcOrd="1" destOrd="0" presId="urn:microsoft.com/office/officeart/2005/8/layout/vList4#1"/>
    <dgm:cxn modelId="{D7E75E46-401D-419A-B036-E1573203C1BC}" srcId="{E2406128-A373-485F-9D98-6F1DB488468D}" destId="{1F12D762-CCEE-4CFD-942D-BCA40FBB1F33}" srcOrd="0" destOrd="0" parTransId="{C2D793CE-A414-4B65-B1EE-2C628C1B121E}" sibTransId="{B1A77051-969F-48FC-A08A-C0098564BCE0}"/>
    <dgm:cxn modelId="{69C7EF2C-AA17-404E-8D17-79C7684827C7}" type="presParOf" srcId="{F1D906B2-08C9-4B7F-A1AC-42FAF1598D4C}" destId="{63D393D5-EA13-4876-B661-67CFFB8E9BAC}" srcOrd="0" destOrd="0" presId="urn:microsoft.com/office/officeart/2005/8/layout/vList4#1"/>
    <dgm:cxn modelId="{F96A3040-3DC6-4BBC-B783-C63A287397B2}" type="presParOf" srcId="{63D393D5-EA13-4876-B661-67CFFB8E9BAC}" destId="{4171C713-993D-4F7B-97D7-5295AD28DA00}" srcOrd="0" destOrd="0" presId="urn:microsoft.com/office/officeart/2005/8/layout/vList4#1"/>
    <dgm:cxn modelId="{CDA82D61-C03F-48F4-98F3-B729F4016FAD}" type="presParOf" srcId="{63D393D5-EA13-4876-B661-67CFFB8E9BAC}" destId="{5E7668F2-CCF6-43DF-845D-C40C29D87111}" srcOrd="1" destOrd="0" presId="urn:microsoft.com/office/officeart/2005/8/layout/vList4#1"/>
    <dgm:cxn modelId="{3BA339C6-102D-490D-B1A9-819D5FD3CFB2}" type="presParOf" srcId="{63D393D5-EA13-4876-B661-67CFFB8E9BAC}" destId="{F52D5D81-550E-4073-A74B-A3EEC9660CC7}" srcOrd="2" destOrd="0" presId="urn:microsoft.com/office/officeart/2005/8/layout/vList4#1"/>
    <dgm:cxn modelId="{14D5EA3D-640F-4FFC-AB51-C7192E8A7F15}" type="presParOf" srcId="{F1D906B2-08C9-4B7F-A1AC-42FAF1598D4C}" destId="{D3D6FB90-0E70-442C-A3AD-3AD690CC8DDF}" srcOrd="1" destOrd="0" presId="urn:microsoft.com/office/officeart/2005/8/layout/vList4#1"/>
    <dgm:cxn modelId="{9E22869D-1506-468A-A5E1-AC414F502138}" type="presParOf" srcId="{F1D906B2-08C9-4B7F-A1AC-42FAF1598D4C}" destId="{786E73EB-8C30-4A35-8DA6-BBD38D7448F3}" srcOrd="2" destOrd="0" presId="urn:microsoft.com/office/officeart/2005/8/layout/vList4#1"/>
    <dgm:cxn modelId="{03D5FF05-B502-46B9-A2A7-C4871BFB4BE2}" type="presParOf" srcId="{786E73EB-8C30-4A35-8DA6-BBD38D7448F3}" destId="{43F70D5E-F24D-4EDB-99BC-8C7DE54DC2B9}" srcOrd="0" destOrd="0" presId="urn:microsoft.com/office/officeart/2005/8/layout/vList4#1"/>
    <dgm:cxn modelId="{A4F7A05F-30F9-4C81-8607-343B7FCD1ED4}" type="presParOf" srcId="{786E73EB-8C30-4A35-8DA6-BBD38D7448F3}" destId="{01483811-7D00-4E6E-B01D-D2171D13CB5F}" srcOrd="1" destOrd="0" presId="urn:microsoft.com/office/officeart/2005/8/layout/vList4#1"/>
    <dgm:cxn modelId="{3801720C-820A-4234-968C-783A4A4D0662}" type="presParOf" srcId="{786E73EB-8C30-4A35-8DA6-BBD38D7448F3}" destId="{7EBD47A6-5487-472A-BB62-305ABFE372D1}" srcOrd="2" destOrd="0" presId="urn:microsoft.com/office/officeart/2005/8/layout/vList4#1"/>
    <dgm:cxn modelId="{1E129B82-BCDA-41C6-BCB9-CD9084CC2DB7}" type="presParOf" srcId="{F1D906B2-08C9-4B7F-A1AC-42FAF1598D4C}" destId="{E985E1AB-2E23-4063-947A-B324B45898CA}" srcOrd="3" destOrd="0" presId="urn:microsoft.com/office/officeart/2005/8/layout/vList4#1"/>
    <dgm:cxn modelId="{ABF814CB-B4CD-4B40-9CFE-FBA74488CBCF}" type="presParOf" srcId="{F1D906B2-08C9-4B7F-A1AC-42FAF1598D4C}" destId="{4D20B373-FEE7-4F2F-A06E-CCC354E3DA05}" srcOrd="4" destOrd="0" presId="urn:microsoft.com/office/officeart/2005/8/layout/vList4#1"/>
    <dgm:cxn modelId="{662E7D0C-98E4-42A2-801E-BCE7C1C49A54}" type="presParOf" srcId="{4D20B373-FEE7-4F2F-A06E-CCC354E3DA05}" destId="{1857B452-C496-40BE-B16A-ADBED5898F32}" srcOrd="0" destOrd="0" presId="urn:microsoft.com/office/officeart/2005/8/layout/vList4#1"/>
    <dgm:cxn modelId="{58528D9A-2110-445B-84C8-E94DC70A3D55}" type="presParOf" srcId="{4D20B373-FEE7-4F2F-A06E-CCC354E3DA05}" destId="{B5074DB6-EAEB-41F8-8D54-07A988A11593}" srcOrd="1" destOrd="0" presId="urn:microsoft.com/office/officeart/2005/8/layout/vList4#1"/>
    <dgm:cxn modelId="{E1882D54-A129-42A8-9C51-040A1F1F91AC}" type="presParOf" srcId="{4D20B373-FEE7-4F2F-A06E-CCC354E3DA05}" destId="{565551CE-E483-4309-B8A3-CEA90D770C8A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B766F-72AD-42A0-AA26-F83201D42216}" type="doc">
      <dgm:prSet loTypeId="urn:microsoft.com/office/officeart/2005/8/layout/default#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25700F7-D7EC-4EE1-8536-9C845FB9A4F1}">
      <dgm:prSet custT="1"/>
      <dgm:spPr/>
      <dgm:t>
        <a:bodyPr/>
        <a:lstStyle/>
        <a:p>
          <a:pPr algn="ctr"/>
          <a:r>
            <a:rPr lang="ru-RU" sz="1200" b="1" u="sng" dirty="0" smtClean="0">
              <a:latin typeface="Times New Roman" pitchFamily="18" charset="0"/>
              <a:cs typeface="Times New Roman" pitchFamily="18" charset="0"/>
            </a:rPr>
            <a:t>Председатель АК </a:t>
          </a:r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член профессиональной некоммерческой организации </a:t>
          </a:r>
        </a:p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(ст.76 ФЗ №323-ФЗ) </a:t>
          </a:r>
        </a:p>
        <a:p>
          <a:pPr algn="l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Осуществляет общее руководство деятельностью АК</a:t>
          </a:r>
        </a:p>
        <a:p>
          <a:pPr algn="l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Распределяет обязанности между членами АК</a:t>
          </a:r>
        </a:p>
        <a:p>
          <a:pPr algn="l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Формирует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аппеляционную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комиссию</a:t>
          </a:r>
        </a:p>
        <a:p>
          <a:pPr algn="l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Назначает зам.председателя и ответственного секретаря АК из членов АК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67CF1F8-D50C-4EC6-93E4-4C83FF362501}" type="parTrans" cxnId="{1121473D-BDC1-4152-9500-16B70E337298}">
      <dgm:prSet/>
      <dgm:spPr/>
      <dgm:t>
        <a:bodyPr/>
        <a:lstStyle/>
        <a:p>
          <a:pPr algn="l"/>
          <a:endParaRPr lang="ru-RU" sz="1100">
            <a:solidFill>
              <a:schemeClr val="tx1"/>
            </a:solidFill>
          </a:endParaRPr>
        </a:p>
      </dgm:t>
    </dgm:pt>
    <dgm:pt modelId="{29760ABB-311F-4B02-90D6-5C701850D9D5}" type="sibTrans" cxnId="{1121473D-BDC1-4152-9500-16B70E337298}">
      <dgm:prSet/>
      <dgm:spPr/>
      <dgm:t>
        <a:bodyPr/>
        <a:lstStyle/>
        <a:p>
          <a:pPr algn="l"/>
          <a:endParaRPr lang="ru-RU" sz="1100">
            <a:solidFill>
              <a:schemeClr val="tx1"/>
            </a:solidFill>
          </a:endParaRPr>
        </a:p>
      </dgm:t>
    </dgm:pt>
    <dgm:pt modelId="{D4E9E91C-A5CC-4ABA-AA31-945501182E84}">
      <dgm:prSet custT="1"/>
      <dgm:spPr/>
      <dgm:t>
        <a:bodyPr/>
        <a:lstStyle/>
        <a:p>
          <a:pPr algn="ctr"/>
          <a:r>
            <a:rPr lang="ru-RU" sz="1200" b="1" u="sng" dirty="0" smtClean="0">
              <a:latin typeface="Times New Roman" pitchFamily="18" charset="0"/>
              <a:cs typeface="Times New Roman" pitchFamily="18" charset="0"/>
            </a:rPr>
            <a:t>Заместитель </a:t>
          </a:r>
        </a:p>
        <a:p>
          <a:pPr algn="ctr"/>
          <a:r>
            <a:rPr lang="ru-RU" sz="1200" b="1" u="sng" dirty="0" smtClean="0">
              <a:latin typeface="Times New Roman" pitchFamily="18" charset="0"/>
              <a:cs typeface="Times New Roman" pitchFamily="18" charset="0"/>
            </a:rPr>
            <a:t>председателя АК</a:t>
          </a:r>
        </a:p>
        <a:p>
          <a:pPr algn="l"/>
          <a:endParaRPr lang="ru-RU" sz="1200" b="1" u="sng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200" b="0" u="none" dirty="0" smtClean="0">
              <a:latin typeface="Times New Roman" pitchFamily="18" charset="0"/>
              <a:cs typeface="Times New Roman" pitchFamily="18" charset="0"/>
            </a:rPr>
            <a:t>Исполняет обязанности председателя АК в его отсутствие, осуществляет иные функции по поручению председателя АК</a:t>
          </a:r>
          <a:endParaRPr lang="ru-RU" sz="1200" b="0" u="none" dirty="0">
            <a:latin typeface="Times New Roman" pitchFamily="18" charset="0"/>
            <a:cs typeface="Times New Roman" pitchFamily="18" charset="0"/>
          </a:endParaRPr>
        </a:p>
      </dgm:t>
    </dgm:pt>
    <dgm:pt modelId="{B7EFDEF4-6A58-4C77-AE88-FE33F3D51127}" type="parTrans" cxnId="{5BE78D77-8798-49F4-AC92-50CB714CA1E5}">
      <dgm:prSet/>
      <dgm:spPr/>
      <dgm:t>
        <a:bodyPr/>
        <a:lstStyle/>
        <a:p>
          <a:pPr algn="l"/>
          <a:endParaRPr lang="ru-RU" sz="1100">
            <a:solidFill>
              <a:schemeClr val="tx1"/>
            </a:solidFill>
          </a:endParaRPr>
        </a:p>
      </dgm:t>
    </dgm:pt>
    <dgm:pt modelId="{53A97999-2B06-49D9-8D2F-003F94C6DABD}" type="sibTrans" cxnId="{5BE78D77-8798-49F4-AC92-50CB714CA1E5}">
      <dgm:prSet/>
      <dgm:spPr/>
      <dgm:t>
        <a:bodyPr/>
        <a:lstStyle/>
        <a:p>
          <a:pPr algn="l"/>
          <a:endParaRPr lang="ru-RU" sz="1100">
            <a:solidFill>
              <a:schemeClr val="tx1"/>
            </a:solidFill>
          </a:endParaRPr>
        </a:p>
      </dgm:t>
    </dgm:pt>
    <dgm:pt modelId="{60A6D98B-5182-4F9A-AEB5-F76AF9779B7E}">
      <dgm:prSet custT="1"/>
      <dgm:spPr/>
      <dgm:t>
        <a:bodyPr/>
        <a:lstStyle/>
        <a:p>
          <a:pPr algn="ctr"/>
          <a:r>
            <a:rPr lang="ru-RU" sz="1200" b="1" u="sng" dirty="0" smtClean="0">
              <a:latin typeface="Times New Roman" pitchFamily="18" charset="0"/>
              <a:cs typeface="Times New Roman" pitchFamily="18" charset="0"/>
            </a:rPr>
            <a:t>Ответственный секретарь АК</a:t>
          </a:r>
        </a:p>
        <a:p>
          <a:pPr algn="just"/>
          <a:r>
            <a:rPr lang="ru-RU" sz="12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Регистрирует и рассматривает поступающие документы в АК;</a:t>
          </a:r>
        </a:p>
        <a:p>
          <a:pPr algn="just"/>
          <a:r>
            <a:rPr lang="ru-RU" sz="12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Уведомляет лиц, изъявивших желание пройти аккредитацию специалиста, о сроках ее проведения;</a:t>
          </a:r>
        </a:p>
        <a:p>
          <a:pPr algn="just"/>
          <a:r>
            <a:rPr lang="ru-RU" sz="12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Готовит материалы к заседаниям АК;</a:t>
          </a:r>
        </a:p>
        <a:p>
          <a:pPr algn="just"/>
          <a:r>
            <a:rPr lang="ru-RU" sz="12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Ведет протоколы заседаний АК;</a:t>
          </a:r>
        </a:p>
        <a:p>
          <a:pPr algn="just"/>
          <a:r>
            <a:rPr lang="ru-RU" sz="12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Предоставляет материалы, необходимые для рассмотрения апелляций;</a:t>
          </a:r>
        </a:p>
        <a:p>
          <a:pPr algn="just"/>
          <a:r>
            <a:rPr lang="ru-RU" sz="12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-осуществляет иные функции по поручению председателя АК</a:t>
          </a:r>
          <a:endParaRPr lang="ru-RU" sz="1200" b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24E02E-12F7-4BF5-9AD2-E944819F3A4F}" type="parTrans" cxnId="{B70D105B-68E0-4DF1-BF3C-A5311D9F74B8}">
      <dgm:prSet/>
      <dgm:spPr/>
      <dgm:t>
        <a:bodyPr/>
        <a:lstStyle/>
        <a:p>
          <a:pPr algn="l"/>
          <a:endParaRPr lang="ru-RU" sz="1100">
            <a:solidFill>
              <a:schemeClr val="tx1"/>
            </a:solidFill>
          </a:endParaRPr>
        </a:p>
      </dgm:t>
    </dgm:pt>
    <dgm:pt modelId="{812027C2-7091-430B-9949-1FB27F42C648}" type="sibTrans" cxnId="{B70D105B-68E0-4DF1-BF3C-A5311D9F74B8}">
      <dgm:prSet/>
      <dgm:spPr/>
      <dgm:t>
        <a:bodyPr/>
        <a:lstStyle/>
        <a:p>
          <a:pPr algn="l"/>
          <a:endParaRPr lang="ru-RU" sz="1100">
            <a:solidFill>
              <a:schemeClr val="tx1"/>
            </a:solidFill>
          </a:endParaRPr>
        </a:p>
      </dgm:t>
    </dgm:pt>
    <dgm:pt modelId="{A33DD5CE-3065-4D9A-ABD1-88A88E28ABC9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Представители профессиональных некоммерческих организаций, указанных в ст.76 </a:t>
          </a:r>
        </a:p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ФЗ №323-ФЗ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DC8666E-ACEF-4CBC-B38A-017522DD97A1}" type="parTrans" cxnId="{BFC4639C-49B1-4BF4-A203-48566FF0AE2B}">
      <dgm:prSet/>
      <dgm:spPr/>
      <dgm:t>
        <a:bodyPr/>
        <a:lstStyle/>
        <a:p>
          <a:pPr algn="l"/>
          <a:endParaRPr lang="ru-RU" sz="1100">
            <a:solidFill>
              <a:schemeClr val="tx1"/>
            </a:solidFill>
          </a:endParaRPr>
        </a:p>
      </dgm:t>
    </dgm:pt>
    <dgm:pt modelId="{CEE19CAC-F297-46AF-9C48-1D137B7786CB}" type="sibTrans" cxnId="{BFC4639C-49B1-4BF4-A203-48566FF0AE2B}">
      <dgm:prSet/>
      <dgm:spPr/>
      <dgm:t>
        <a:bodyPr/>
        <a:lstStyle/>
        <a:p>
          <a:pPr algn="l"/>
          <a:endParaRPr lang="ru-RU" sz="1100">
            <a:solidFill>
              <a:schemeClr val="tx1"/>
            </a:solidFill>
          </a:endParaRPr>
        </a:p>
      </dgm:t>
    </dgm:pt>
    <dgm:pt modelId="{D59B7F0F-131C-4321-83C8-5E58F13D5216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Представители органов исполнительной власти в сфере охраны здоровья и(или) медицинских организаций и иных организаций, осуществляющих медицинскую и (или) фармацевтическую деятельность, и (или) профессиональных союзов или их объедений (ассоциаций)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954D5AA-42FC-49B6-89F5-16B52E5D9116}" type="parTrans" cxnId="{F21DF7C6-05A0-4B04-ADC7-B1F72F1587BF}">
      <dgm:prSet/>
      <dgm:spPr/>
      <dgm:t>
        <a:bodyPr/>
        <a:lstStyle/>
        <a:p>
          <a:pPr algn="l"/>
          <a:endParaRPr lang="ru-RU" sz="1100">
            <a:solidFill>
              <a:schemeClr val="tx1"/>
            </a:solidFill>
          </a:endParaRPr>
        </a:p>
      </dgm:t>
    </dgm:pt>
    <dgm:pt modelId="{8ED25C7A-6B25-4BE0-A8C3-EC7F86687FFD}" type="sibTrans" cxnId="{F21DF7C6-05A0-4B04-ADC7-B1F72F1587BF}">
      <dgm:prSet/>
      <dgm:spPr/>
      <dgm:t>
        <a:bodyPr/>
        <a:lstStyle/>
        <a:p>
          <a:pPr algn="l"/>
          <a:endParaRPr lang="ru-RU" sz="1100">
            <a:solidFill>
              <a:schemeClr val="tx1"/>
            </a:solidFill>
          </a:endParaRPr>
        </a:p>
      </dgm:t>
    </dgm:pt>
    <dgm:pt modelId="{3FF1D83B-D40B-4F05-885C-F39CAB974530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Представители образовательных и (или) научных организаций. Реализующих программы медицинского и (или) фармацевтического образования, не участвующих в подготовке специалиста.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EAFC731-DE08-4284-8CE7-D878F02B31D6}" type="parTrans" cxnId="{41A1257B-4B7A-42FC-916C-67A7A1FF615A}">
      <dgm:prSet/>
      <dgm:spPr/>
      <dgm:t>
        <a:bodyPr/>
        <a:lstStyle/>
        <a:p>
          <a:pPr algn="l"/>
          <a:endParaRPr lang="ru-RU" sz="1100">
            <a:solidFill>
              <a:schemeClr val="tx1"/>
            </a:solidFill>
          </a:endParaRPr>
        </a:p>
      </dgm:t>
    </dgm:pt>
    <dgm:pt modelId="{EDE6902F-77B4-447C-97AF-6E7E2D21D11C}" type="sibTrans" cxnId="{41A1257B-4B7A-42FC-916C-67A7A1FF615A}">
      <dgm:prSet/>
      <dgm:spPr/>
      <dgm:t>
        <a:bodyPr/>
        <a:lstStyle/>
        <a:p>
          <a:pPr algn="l"/>
          <a:endParaRPr lang="ru-RU" sz="1100">
            <a:solidFill>
              <a:schemeClr val="tx1"/>
            </a:solidFill>
          </a:endParaRPr>
        </a:p>
      </dgm:t>
    </dgm:pt>
    <dgm:pt modelId="{5053EFC5-0B54-4B35-BC64-4D69952DAC60}" type="pres">
      <dgm:prSet presAssocID="{9B4B766F-72AD-42A0-AA26-F83201D422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1E5914-4625-4D5B-94D9-94A109EFD72C}" type="pres">
      <dgm:prSet presAssocID="{325700F7-D7EC-4EE1-8536-9C845FB9A4F1}" presName="node" presStyleLbl="node1" presStyleIdx="0" presStyleCnt="6" custScaleX="114991" custScaleY="181779" custLinFactNeighborX="373" custLinFactNeighborY="-20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E280B-B96D-4016-821B-ED535D77FC8B}" type="pres">
      <dgm:prSet presAssocID="{29760ABB-311F-4B02-90D6-5C701850D9D5}" presName="sibTrans" presStyleCnt="0"/>
      <dgm:spPr/>
    </dgm:pt>
    <dgm:pt modelId="{9CA61384-61F7-4661-A735-C7E36274F310}" type="pres">
      <dgm:prSet presAssocID="{D4E9E91C-A5CC-4ABA-AA31-945501182E84}" presName="node" presStyleLbl="node1" presStyleIdx="1" presStyleCnt="6" custScaleX="81645" custScaleY="160505" custLinFactNeighborX="-43" custLinFactNeighborY="-20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91DA9-3442-4AB4-840E-7F65E6AB048F}" type="pres">
      <dgm:prSet presAssocID="{53A97999-2B06-49D9-8D2F-003F94C6DABD}" presName="sibTrans" presStyleCnt="0"/>
      <dgm:spPr/>
    </dgm:pt>
    <dgm:pt modelId="{AC2D900F-275D-40E3-815D-5726FDF2C776}" type="pres">
      <dgm:prSet presAssocID="{60A6D98B-5182-4F9A-AEB5-F76AF9779B7E}" presName="node" presStyleLbl="node1" presStyleIdx="2" presStyleCnt="6" custScaleX="148254" custScaleY="177477" custLinFactNeighborX="946" custLinFactNeighborY="-16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04FDC-4E6A-4D57-A9E5-776A93DEE59F}" type="pres">
      <dgm:prSet presAssocID="{812027C2-7091-430B-9949-1FB27F42C648}" presName="sibTrans" presStyleCnt="0"/>
      <dgm:spPr/>
    </dgm:pt>
    <dgm:pt modelId="{69F11A8E-4F44-4E1A-9C8F-929DC71A6724}" type="pres">
      <dgm:prSet presAssocID="{A33DD5CE-3065-4D9A-ABD1-88A88E28ABC9}" presName="node" presStyleLbl="node1" presStyleIdx="3" presStyleCnt="6" custScaleX="68359" custLinFactNeighborX="-34373" custLinFactNeighborY="1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B6637-12FC-4552-973F-FE191D26B9C3}" type="pres">
      <dgm:prSet presAssocID="{CEE19CAC-F297-46AF-9C48-1D137B7786CB}" presName="sibTrans" presStyleCnt="0"/>
      <dgm:spPr/>
    </dgm:pt>
    <dgm:pt modelId="{D42A3639-66BE-417C-BBC3-3E979B56FFE4}" type="pres">
      <dgm:prSet presAssocID="{D59B7F0F-131C-4321-83C8-5E58F13D5216}" presName="node" presStyleLbl="node1" presStyleIdx="4" presStyleCnt="6" custScaleX="140040" custLinFactNeighborX="2261" custLinFactNeighborY="1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1D421-38D4-40D3-B794-F3111A514E78}" type="pres">
      <dgm:prSet presAssocID="{8ED25C7A-6B25-4BE0-A8C3-EC7F86687FFD}" presName="sibTrans" presStyleCnt="0"/>
      <dgm:spPr/>
    </dgm:pt>
    <dgm:pt modelId="{43B72822-410D-43B8-8DC9-4DDB2686A5AB}" type="pres">
      <dgm:prSet presAssocID="{3FF1D83B-D40B-4F05-885C-F39CAB974530}" presName="node" presStyleLbl="node1" presStyleIdx="5" presStyleCnt="6" custScaleX="124496" custLinFactNeighborX="8739" custLinFactNeighborY="1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21473D-BDC1-4152-9500-16B70E337298}" srcId="{9B4B766F-72AD-42A0-AA26-F83201D42216}" destId="{325700F7-D7EC-4EE1-8536-9C845FB9A4F1}" srcOrd="0" destOrd="0" parTransId="{567CF1F8-D50C-4EC6-93E4-4C83FF362501}" sibTransId="{29760ABB-311F-4B02-90D6-5C701850D9D5}"/>
    <dgm:cxn modelId="{41A1257B-4B7A-42FC-916C-67A7A1FF615A}" srcId="{9B4B766F-72AD-42A0-AA26-F83201D42216}" destId="{3FF1D83B-D40B-4F05-885C-F39CAB974530}" srcOrd="5" destOrd="0" parTransId="{4EAFC731-DE08-4284-8CE7-D878F02B31D6}" sibTransId="{EDE6902F-77B4-447C-97AF-6E7E2D21D11C}"/>
    <dgm:cxn modelId="{8405102C-EC20-483F-8F51-812C27D1ACF2}" type="presOf" srcId="{A33DD5CE-3065-4D9A-ABD1-88A88E28ABC9}" destId="{69F11A8E-4F44-4E1A-9C8F-929DC71A6724}" srcOrd="0" destOrd="0" presId="urn:microsoft.com/office/officeart/2005/8/layout/default#1"/>
    <dgm:cxn modelId="{FEABC26E-E829-4F87-934B-525B4D543509}" type="presOf" srcId="{9B4B766F-72AD-42A0-AA26-F83201D42216}" destId="{5053EFC5-0B54-4B35-BC64-4D69952DAC60}" srcOrd="0" destOrd="0" presId="urn:microsoft.com/office/officeart/2005/8/layout/default#1"/>
    <dgm:cxn modelId="{017EF90A-4FE1-431F-96C9-884D46B697D0}" type="presOf" srcId="{D59B7F0F-131C-4321-83C8-5E58F13D5216}" destId="{D42A3639-66BE-417C-BBC3-3E979B56FFE4}" srcOrd="0" destOrd="0" presId="urn:microsoft.com/office/officeart/2005/8/layout/default#1"/>
    <dgm:cxn modelId="{D0FECDA4-7117-454D-A08C-CFE6C8DF65C3}" type="presOf" srcId="{325700F7-D7EC-4EE1-8536-9C845FB9A4F1}" destId="{441E5914-4625-4D5B-94D9-94A109EFD72C}" srcOrd="0" destOrd="0" presId="urn:microsoft.com/office/officeart/2005/8/layout/default#1"/>
    <dgm:cxn modelId="{7156D898-70B3-409F-84A5-89AD0BF0DF13}" type="presOf" srcId="{60A6D98B-5182-4F9A-AEB5-F76AF9779B7E}" destId="{AC2D900F-275D-40E3-815D-5726FDF2C776}" srcOrd="0" destOrd="0" presId="urn:microsoft.com/office/officeart/2005/8/layout/default#1"/>
    <dgm:cxn modelId="{B70D105B-68E0-4DF1-BF3C-A5311D9F74B8}" srcId="{9B4B766F-72AD-42A0-AA26-F83201D42216}" destId="{60A6D98B-5182-4F9A-AEB5-F76AF9779B7E}" srcOrd="2" destOrd="0" parTransId="{4124E02E-12F7-4BF5-9AD2-E944819F3A4F}" sibTransId="{812027C2-7091-430B-9949-1FB27F42C648}"/>
    <dgm:cxn modelId="{439AF80D-A537-4DED-B8EF-17B8DEDE0E6F}" type="presOf" srcId="{3FF1D83B-D40B-4F05-885C-F39CAB974530}" destId="{43B72822-410D-43B8-8DC9-4DDB2686A5AB}" srcOrd="0" destOrd="0" presId="urn:microsoft.com/office/officeart/2005/8/layout/default#1"/>
    <dgm:cxn modelId="{BFC4639C-49B1-4BF4-A203-48566FF0AE2B}" srcId="{9B4B766F-72AD-42A0-AA26-F83201D42216}" destId="{A33DD5CE-3065-4D9A-ABD1-88A88E28ABC9}" srcOrd="3" destOrd="0" parTransId="{FDC8666E-ACEF-4CBC-B38A-017522DD97A1}" sibTransId="{CEE19CAC-F297-46AF-9C48-1D137B7786CB}"/>
    <dgm:cxn modelId="{5BE78D77-8798-49F4-AC92-50CB714CA1E5}" srcId="{9B4B766F-72AD-42A0-AA26-F83201D42216}" destId="{D4E9E91C-A5CC-4ABA-AA31-945501182E84}" srcOrd="1" destOrd="0" parTransId="{B7EFDEF4-6A58-4C77-AE88-FE33F3D51127}" sibTransId="{53A97999-2B06-49D9-8D2F-003F94C6DABD}"/>
    <dgm:cxn modelId="{F21DF7C6-05A0-4B04-ADC7-B1F72F1587BF}" srcId="{9B4B766F-72AD-42A0-AA26-F83201D42216}" destId="{D59B7F0F-131C-4321-83C8-5E58F13D5216}" srcOrd="4" destOrd="0" parTransId="{5954D5AA-42FC-49B6-89F5-16B52E5D9116}" sibTransId="{8ED25C7A-6B25-4BE0-A8C3-EC7F86687FFD}"/>
    <dgm:cxn modelId="{57E5B68C-118E-4CB6-BC2B-78CFC283A6AC}" type="presOf" srcId="{D4E9E91C-A5CC-4ABA-AA31-945501182E84}" destId="{9CA61384-61F7-4661-A735-C7E36274F310}" srcOrd="0" destOrd="0" presId="urn:microsoft.com/office/officeart/2005/8/layout/default#1"/>
    <dgm:cxn modelId="{2E912E55-0323-4846-930A-0F6F34346B50}" type="presParOf" srcId="{5053EFC5-0B54-4B35-BC64-4D69952DAC60}" destId="{441E5914-4625-4D5B-94D9-94A109EFD72C}" srcOrd="0" destOrd="0" presId="urn:microsoft.com/office/officeart/2005/8/layout/default#1"/>
    <dgm:cxn modelId="{45B51338-356D-44B5-B7DC-E10233780B27}" type="presParOf" srcId="{5053EFC5-0B54-4B35-BC64-4D69952DAC60}" destId="{E0EE280B-B96D-4016-821B-ED535D77FC8B}" srcOrd="1" destOrd="0" presId="urn:microsoft.com/office/officeart/2005/8/layout/default#1"/>
    <dgm:cxn modelId="{925DFB85-683A-4C4C-9B29-4CF376A46852}" type="presParOf" srcId="{5053EFC5-0B54-4B35-BC64-4D69952DAC60}" destId="{9CA61384-61F7-4661-A735-C7E36274F310}" srcOrd="2" destOrd="0" presId="urn:microsoft.com/office/officeart/2005/8/layout/default#1"/>
    <dgm:cxn modelId="{E5AB1E1F-5092-4208-9E8A-81823ADD762E}" type="presParOf" srcId="{5053EFC5-0B54-4B35-BC64-4D69952DAC60}" destId="{60191DA9-3442-4AB4-840E-7F65E6AB048F}" srcOrd="3" destOrd="0" presId="urn:microsoft.com/office/officeart/2005/8/layout/default#1"/>
    <dgm:cxn modelId="{4C7C10DE-4161-42E9-81CA-CEF5AFA8A53B}" type="presParOf" srcId="{5053EFC5-0B54-4B35-BC64-4D69952DAC60}" destId="{AC2D900F-275D-40E3-815D-5726FDF2C776}" srcOrd="4" destOrd="0" presId="urn:microsoft.com/office/officeart/2005/8/layout/default#1"/>
    <dgm:cxn modelId="{4651F790-0529-41E3-A6E9-A20626D0F6F7}" type="presParOf" srcId="{5053EFC5-0B54-4B35-BC64-4D69952DAC60}" destId="{19B04FDC-4E6A-4D57-A9E5-776A93DEE59F}" srcOrd="5" destOrd="0" presId="urn:microsoft.com/office/officeart/2005/8/layout/default#1"/>
    <dgm:cxn modelId="{64BA4469-0F7F-438F-A5D6-27F0BEF27B95}" type="presParOf" srcId="{5053EFC5-0B54-4B35-BC64-4D69952DAC60}" destId="{69F11A8E-4F44-4E1A-9C8F-929DC71A6724}" srcOrd="6" destOrd="0" presId="urn:microsoft.com/office/officeart/2005/8/layout/default#1"/>
    <dgm:cxn modelId="{1BE26B6C-D5EC-4A1A-95B7-59E4549AC73D}" type="presParOf" srcId="{5053EFC5-0B54-4B35-BC64-4D69952DAC60}" destId="{BD0B6637-12FC-4552-973F-FE191D26B9C3}" srcOrd="7" destOrd="0" presId="urn:microsoft.com/office/officeart/2005/8/layout/default#1"/>
    <dgm:cxn modelId="{CFAFE1A9-FE84-4650-9838-F2F5AB215ED8}" type="presParOf" srcId="{5053EFC5-0B54-4B35-BC64-4D69952DAC60}" destId="{D42A3639-66BE-417C-BBC3-3E979B56FFE4}" srcOrd="8" destOrd="0" presId="urn:microsoft.com/office/officeart/2005/8/layout/default#1"/>
    <dgm:cxn modelId="{13802763-C5BF-4C0F-97D6-75731618E29C}" type="presParOf" srcId="{5053EFC5-0B54-4B35-BC64-4D69952DAC60}" destId="{7B41D421-38D4-40D3-B794-F3111A514E78}" srcOrd="9" destOrd="0" presId="urn:microsoft.com/office/officeart/2005/8/layout/default#1"/>
    <dgm:cxn modelId="{50665489-931E-44E0-91A9-BB3595176B88}" type="presParOf" srcId="{5053EFC5-0B54-4B35-BC64-4D69952DAC60}" destId="{43B72822-410D-43B8-8DC9-4DDB2686A5A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4B766F-72AD-42A0-AA26-F83201D42216}" type="doc">
      <dgm:prSet loTypeId="urn:microsoft.com/office/officeart/2005/8/layout/default#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25700F7-D7EC-4EE1-8536-9C845FB9A4F1}">
      <dgm:prSet custT="1"/>
      <dgm:spPr/>
      <dgm:t>
        <a:bodyPr/>
        <a:lstStyle/>
        <a:p>
          <a:pPr marL="177800" indent="0"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Заявление о допуске к аккредитации специалиста</a:t>
          </a:r>
          <a:endParaRPr lang="ru-RU" sz="12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67CF1F8-D50C-4EC6-93E4-4C83FF362501}" type="parTrans" cxnId="{1121473D-BDC1-4152-9500-16B70E337298}">
      <dgm:prSet/>
      <dgm:spPr/>
      <dgm:t>
        <a:bodyPr/>
        <a:lstStyle/>
        <a:p>
          <a:pPr algn="l"/>
          <a:endParaRPr lang="ru-RU" sz="1100" b="1">
            <a:solidFill>
              <a:schemeClr val="tx2">
                <a:lumMod val="75000"/>
              </a:schemeClr>
            </a:solidFill>
          </a:endParaRPr>
        </a:p>
      </dgm:t>
    </dgm:pt>
    <dgm:pt modelId="{29760ABB-311F-4B02-90D6-5C701850D9D5}" type="sibTrans" cxnId="{1121473D-BDC1-4152-9500-16B70E337298}">
      <dgm:prSet/>
      <dgm:spPr/>
      <dgm:t>
        <a:bodyPr/>
        <a:lstStyle/>
        <a:p>
          <a:pPr algn="l"/>
          <a:endParaRPr lang="ru-RU" sz="1100" b="1">
            <a:solidFill>
              <a:schemeClr val="tx2">
                <a:lumMod val="75000"/>
              </a:schemeClr>
            </a:solidFill>
          </a:endParaRPr>
        </a:p>
      </dgm:t>
    </dgm:pt>
    <dgm:pt modelId="{D4E9E91C-A5CC-4ABA-AA31-945501182E84}">
      <dgm:prSet custT="1"/>
      <dgm:spPr/>
      <dgm:t>
        <a:bodyPr/>
        <a:lstStyle/>
        <a:p>
          <a:pPr marL="177800" indent="0"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2. Копия Паспорта или документа, удостоверяющего личность</a:t>
          </a:r>
          <a:endParaRPr lang="ru-RU" sz="12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7EFDEF4-6A58-4C77-AE88-FE33F3D51127}" type="parTrans" cxnId="{5BE78D77-8798-49F4-AC92-50CB714CA1E5}">
      <dgm:prSet/>
      <dgm:spPr/>
      <dgm:t>
        <a:bodyPr/>
        <a:lstStyle/>
        <a:p>
          <a:pPr algn="l"/>
          <a:endParaRPr lang="ru-RU" sz="1100" b="1">
            <a:solidFill>
              <a:schemeClr val="tx2">
                <a:lumMod val="75000"/>
              </a:schemeClr>
            </a:solidFill>
          </a:endParaRPr>
        </a:p>
      </dgm:t>
    </dgm:pt>
    <dgm:pt modelId="{53A97999-2B06-49D9-8D2F-003F94C6DABD}" type="sibTrans" cxnId="{5BE78D77-8798-49F4-AC92-50CB714CA1E5}">
      <dgm:prSet/>
      <dgm:spPr/>
      <dgm:t>
        <a:bodyPr/>
        <a:lstStyle/>
        <a:p>
          <a:pPr algn="l"/>
          <a:endParaRPr lang="ru-RU" sz="1100" b="1">
            <a:solidFill>
              <a:schemeClr val="tx2">
                <a:lumMod val="75000"/>
              </a:schemeClr>
            </a:solidFill>
          </a:endParaRPr>
        </a:p>
      </dgm:t>
    </dgm:pt>
    <dgm:pt modelId="{60A6D98B-5182-4F9A-AEB5-F76AF9779B7E}">
      <dgm:prSet custT="1"/>
      <dgm:spPr/>
      <dgm:t>
        <a:bodyPr/>
        <a:lstStyle/>
        <a:p>
          <a:pPr marL="177800" indent="0"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7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Отчет </a:t>
          </a:r>
          <a:r>
            <a:rPr lang="ru-RU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(портфолио)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 последние 5 лет профессиональной деятельности аккредитуемого, включающий сведения об индивидуальных профессиональных достижениях, об освоении программ повышения квалификации, обеспечивающих непрерывное совершенствование профессиональных навыков и расширение квалификации </a:t>
          </a:r>
          <a:endParaRPr lang="ru-RU" sz="1200" b="1" u="sng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7800" indent="0" algn="ctr">
            <a:lnSpc>
              <a:spcPct val="100000"/>
            </a:lnSpc>
            <a:spcAft>
              <a:spcPts val="0"/>
            </a:spcAft>
          </a:pPr>
          <a:r>
            <a:rPr lang="ru-RU" sz="1400" b="1" u="sn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для прохождения периодической аккредитация</a:t>
          </a:r>
          <a:endParaRPr lang="ru-RU" sz="1400" b="1" u="sng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124E02E-12F7-4BF5-9AD2-E944819F3A4F}" type="parTrans" cxnId="{B70D105B-68E0-4DF1-BF3C-A5311D9F74B8}">
      <dgm:prSet/>
      <dgm:spPr/>
      <dgm:t>
        <a:bodyPr/>
        <a:lstStyle/>
        <a:p>
          <a:pPr algn="l"/>
          <a:endParaRPr lang="ru-RU" sz="1100" b="1">
            <a:solidFill>
              <a:schemeClr val="tx2">
                <a:lumMod val="75000"/>
              </a:schemeClr>
            </a:solidFill>
          </a:endParaRPr>
        </a:p>
      </dgm:t>
    </dgm:pt>
    <dgm:pt modelId="{812027C2-7091-430B-9949-1FB27F42C648}" type="sibTrans" cxnId="{B70D105B-68E0-4DF1-BF3C-A5311D9F74B8}">
      <dgm:prSet/>
      <dgm:spPr/>
      <dgm:t>
        <a:bodyPr/>
        <a:lstStyle/>
        <a:p>
          <a:pPr algn="l"/>
          <a:endParaRPr lang="ru-RU" sz="1100" b="1">
            <a:solidFill>
              <a:schemeClr val="tx2">
                <a:lumMod val="75000"/>
              </a:schemeClr>
            </a:solidFill>
          </a:endParaRPr>
        </a:p>
      </dgm:t>
    </dgm:pt>
    <dgm:pt modelId="{A33DD5CE-3065-4D9A-ABD1-88A88E28ABC9}">
      <dgm:prSet custT="1"/>
      <dgm:spPr/>
      <dgm:t>
        <a:bodyPr/>
        <a:lstStyle/>
        <a:p>
          <a:pPr marL="177800" indent="0"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4. Копия сертификата специалиста (при наличии) или свидетельства об аккредитации специалиста (при наличии)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DC8666E-ACEF-4CBC-B38A-017522DD97A1}" type="parTrans" cxnId="{BFC4639C-49B1-4BF4-A203-48566FF0AE2B}">
      <dgm:prSet/>
      <dgm:spPr/>
      <dgm:t>
        <a:bodyPr/>
        <a:lstStyle/>
        <a:p>
          <a:pPr algn="l"/>
          <a:endParaRPr lang="ru-RU" sz="1100" b="1">
            <a:solidFill>
              <a:schemeClr val="tx2">
                <a:lumMod val="75000"/>
              </a:schemeClr>
            </a:solidFill>
          </a:endParaRPr>
        </a:p>
      </dgm:t>
    </dgm:pt>
    <dgm:pt modelId="{CEE19CAC-F297-46AF-9C48-1D137B7786CB}" type="sibTrans" cxnId="{BFC4639C-49B1-4BF4-A203-48566FF0AE2B}">
      <dgm:prSet/>
      <dgm:spPr/>
      <dgm:t>
        <a:bodyPr/>
        <a:lstStyle/>
        <a:p>
          <a:pPr algn="l"/>
          <a:endParaRPr lang="ru-RU" sz="1100" b="1">
            <a:solidFill>
              <a:schemeClr val="tx2">
                <a:lumMod val="75000"/>
              </a:schemeClr>
            </a:solidFill>
          </a:endParaRPr>
        </a:p>
      </dgm:t>
    </dgm:pt>
    <dgm:pt modelId="{3FF1D83B-D40B-4F05-885C-F39CAB974530}">
      <dgm:prSet custT="1"/>
      <dgm:spPr/>
      <dgm:t>
        <a:bodyPr/>
        <a:lstStyle/>
        <a:p>
          <a:pPr marL="177800" indent="0"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5. Копия  документов о высшем образовании и о квалификации </a:t>
          </a:r>
        </a:p>
        <a:p>
          <a:pPr marL="177800" indent="0"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 с приложениями) или о среднем профессиональном образовании </a:t>
          </a:r>
        </a:p>
        <a:p>
          <a:pPr marL="177800" indent="0"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(с приложениями) или выписка из протокола заседания государственной экзаменационной комиссии</a:t>
          </a:r>
          <a:endParaRPr lang="ru-RU" sz="12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EAFC731-DE08-4284-8CE7-D878F02B31D6}" type="parTrans" cxnId="{41A1257B-4B7A-42FC-916C-67A7A1FF615A}">
      <dgm:prSet/>
      <dgm:spPr/>
      <dgm:t>
        <a:bodyPr/>
        <a:lstStyle/>
        <a:p>
          <a:pPr algn="l"/>
          <a:endParaRPr lang="ru-RU" sz="1100" b="1">
            <a:solidFill>
              <a:schemeClr val="tx2">
                <a:lumMod val="75000"/>
              </a:schemeClr>
            </a:solidFill>
          </a:endParaRPr>
        </a:p>
      </dgm:t>
    </dgm:pt>
    <dgm:pt modelId="{EDE6902F-77B4-447C-97AF-6E7E2D21D11C}" type="sibTrans" cxnId="{41A1257B-4B7A-42FC-916C-67A7A1FF615A}">
      <dgm:prSet/>
      <dgm:spPr/>
      <dgm:t>
        <a:bodyPr/>
        <a:lstStyle/>
        <a:p>
          <a:pPr algn="l"/>
          <a:endParaRPr lang="ru-RU" sz="1100" b="1">
            <a:solidFill>
              <a:schemeClr val="tx2">
                <a:lumMod val="75000"/>
              </a:schemeClr>
            </a:solidFill>
          </a:endParaRPr>
        </a:p>
      </dgm:t>
    </dgm:pt>
    <dgm:pt modelId="{5B46C1EA-088E-47B0-9775-31CFE8A22B8B}">
      <dgm:prSet custT="1"/>
      <dgm:spPr/>
      <dgm:t>
        <a:bodyPr/>
        <a:lstStyle/>
        <a:p>
          <a:pPr marL="177800" indent="0"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6. Копия трудовой книжки (при наличии)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4358A07-F852-4B6F-8542-6921F3EE9918}" type="parTrans" cxnId="{C18ACA1B-63BE-4385-B8C2-2258057363A2}">
      <dgm:prSet/>
      <dgm:spPr/>
      <dgm:t>
        <a:bodyPr/>
        <a:lstStyle/>
        <a:p>
          <a:pPr algn="l"/>
          <a:endParaRPr lang="ru-RU" sz="1100" b="1">
            <a:solidFill>
              <a:schemeClr val="tx2">
                <a:lumMod val="75000"/>
              </a:schemeClr>
            </a:solidFill>
          </a:endParaRPr>
        </a:p>
      </dgm:t>
    </dgm:pt>
    <dgm:pt modelId="{5587F3C7-F2EE-439D-8A59-55D318C89ED4}" type="sibTrans" cxnId="{C18ACA1B-63BE-4385-B8C2-2258057363A2}">
      <dgm:prSet/>
      <dgm:spPr/>
      <dgm:t>
        <a:bodyPr/>
        <a:lstStyle/>
        <a:p>
          <a:pPr algn="l"/>
          <a:endParaRPr lang="ru-RU" sz="1100" b="1">
            <a:solidFill>
              <a:schemeClr val="tx2">
                <a:lumMod val="75000"/>
              </a:schemeClr>
            </a:solidFill>
          </a:endParaRPr>
        </a:p>
      </dgm:t>
    </dgm:pt>
    <dgm:pt modelId="{1B5F7832-5621-40F9-8549-14349151782A}">
      <dgm:prSet custT="1"/>
      <dgm:spPr/>
      <dgm:t>
        <a:bodyPr/>
        <a:lstStyle/>
        <a:p>
          <a:pPr marL="177800" indent="0"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3. Копия страхового свидетельства обязательного пенсионного страхования  (при наличии)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09135C5-8B2F-4884-A84D-1FD972EB861A}" type="parTrans" cxnId="{C0DD9BD9-2764-443C-A6A5-1B139F49C45C}">
      <dgm:prSet/>
      <dgm:spPr/>
      <dgm:t>
        <a:bodyPr/>
        <a:lstStyle/>
        <a:p>
          <a:pPr algn="l"/>
          <a:endParaRPr lang="ru-RU" sz="1100" b="1">
            <a:solidFill>
              <a:schemeClr val="tx2">
                <a:lumMod val="75000"/>
              </a:schemeClr>
            </a:solidFill>
          </a:endParaRPr>
        </a:p>
      </dgm:t>
    </dgm:pt>
    <dgm:pt modelId="{08C3B403-E14B-4A03-9ABF-6AB1FDDD523C}" type="sibTrans" cxnId="{C0DD9BD9-2764-443C-A6A5-1B139F49C45C}">
      <dgm:prSet/>
      <dgm:spPr/>
      <dgm:t>
        <a:bodyPr/>
        <a:lstStyle/>
        <a:p>
          <a:pPr algn="l"/>
          <a:endParaRPr lang="ru-RU" sz="1100" b="1">
            <a:solidFill>
              <a:schemeClr val="tx2">
                <a:lumMod val="75000"/>
              </a:schemeClr>
            </a:solidFill>
          </a:endParaRPr>
        </a:p>
      </dgm:t>
    </dgm:pt>
    <dgm:pt modelId="{5053EFC5-0B54-4B35-BC64-4D69952DAC60}" type="pres">
      <dgm:prSet presAssocID="{9B4B766F-72AD-42A0-AA26-F83201D422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1E5914-4625-4D5B-94D9-94A109EFD72C}" type="pres">
      <dgm:prSet presAssocID="{325700F7-D7EC-4EE1-8536-9C845FB9A4F1}" presName="node" presStyleLbl="node1" presStyleIdx="0" presStyleCnt="7" custScaleX="84068" custScaleY="67913" custLinFactNeighborX="-96830" custLinFactNeighborY="16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E280B-B96D-4016-821B-ED535D77FC8B}" type="pres">
      <dgm:prSet presAssocID="{29760ABB-311F-4B02-90D6-5C701850D9D5}" presName="sibTrans" presStyleCnt="0"/>
      <dgm:spPr/>
    </dgm:pt>
    <dgm:pt modelId="{9CA61384-61F7-4661-A735-C7E36274F310}" type="pres">
      <dgm:prSet presAssocID="{D4E9E91C-A5CC-4ABA-AA31-945501182E84}" presName="node" presStyleLbl="node1" presStyleIdx="1" presStyleCnt="7" custScaleX="79642" custScaleY="67204" custLinFactNeighborX="-98228" custLinFactNeighborY="15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91DA9-3442-4AB4-840E-7F65E6AB048F}" type="pres">
      <dgm:prSet presAssocID="{53A97999-2B06-49D9-8D2F-003F94C6DABD}" presName="sibTrans" presStyleCnt="0"/>
      <dgm:spPr/>
    </dgm:pt>
    <dgm:pt modelId="{AC2D900F-275D-40E3-815D-5726FDF2C776}" type="pres">
      <dgm:prSet presAssocID="{60A6D98B-5182-4F9A-AEB5-F76AF9779B7E}" presName="node" presStyleLbl="node1" presStyleIdx="2" presStyleCnt="7" custScaleX="301652" custScaleY="119941" custLinFactY="40896" custLinFactNeighborX="-87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04FDC-4E6A-4D57-A9E5-776A93DEE59F}" type="pres">
      <dgm:prSet presAssocID="{812027C2-7091-430B-9949-1FB27F42C648}" presName="sibTrans" presStyleCnt="0"/>
      <dgm:spPr/>
    </dgm:pt>
    <dgm:pt modelId="{69F11A8E-4F44-4E1A-9C8F-929DC71A6724}" type="pres">
      <dgm:prSet presAssocID="{A33DD5CE-3065-4D9A-ABD1-88A88E28ABC9}" presName="node" presStyleLbl="node1" presStyleIdx="3" presStyleCnt="7" custScaleX="176664" custScaleY="68858" custLinFactX="84154" custLinFactY="-5011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B6637-12FC-4552-973F-FE191D26B9C3}" type="pres">
      <dgm:prSet presAssocID="{CEE19CAC-F297-46AF-9C48-1D137B7786CB}" presName="sibTrans" presStyleCnt="0"/>
      <dgm:spPr/>
    </dgm:pt>
    <dgm:pt modelId="{43B72822-410D-43B8-8DC9-4DDB2686A5AB}" type="pres">
      <dgm:prSet presAssocID="{3FF1D83B-D40B-4F05-885C-F39CAB974530}" presName="node" presStyleLbl="node1" presStyleIdx="4" presStyleCnt="7" custScaleX="166001" custScaleY="113804" custLinFactX="-93967" custLinFactY="-2071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3232D-4550-4299-9D65-89A89A137816}" type="pres">
      <dgm:prSet presAssocID="{EDE6902F-77B4-447C-97AF-6E7E2D21D11C}" presName="sibTrans" presStyleCnt="0"/>
      <dgm:spPr/>
    </dgm:pt>
    <dgm:pt modelId="{B34789B3-546C-4C3E-B630-83E3B1264013}" type="pres">
      <dgm:prSet presAssocID="{5B46C1EA-088E-47B0-9775-31CFE8A22B8B}" presName="node" presStyleLbl="node1" presStyleIdx="5" presStyleCnt="7" custScaleX="166331" custScaleY="37764" custLinFactX="80221" custLinFactY="-8728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EFD55-E530-4372-B38D-63D707D50B7D}" type="pres">
      <dgm:prSet presAssocID="{5587F3C7-F2EE-439D-8A59-55D318C89ED4}" presName="sibTrans" presStyleCnt="0"/>
      <dgm:spPr/>
    </dgm:pt>
    <dgm:pt modelId="{DEF4584B-8309-4807-8E4E-94C6BFE6175E}" type="pres">
      <dgm:prSet presAssocID="{1B5F7832-5621-40F9-8549-14349151782A}" presName="node" presStyleLbl="node1" presStyleIdx="6" presStyleCnt="7" custScaleX="174806" custScaleY="61590" custLinFactY="-135338" custLinFactNeighborX="-107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A1257B-4B7A-42FC-916C-67A7A1FF615A}" srcId="{9B4B766F-72AD-42A0-AA26-F83201D42216}" destId="{3FF1D83B-D40B-4F05-885C-F39CAB974530}" srcOrd="4" destOrd="0" parTransId="{4EAFC731-DE08-4284-8CE7-D878F02B31D6}" sibTransId="{EDE6902F-77B4-447C-97AF-6E7E2D21D11C}"/>
    <dgm:cxn modelId="{1121473D-BDC1-4152-9500-16B70E337298}" srcId="{9B4B766F-72AD-42A0-AA26-F83201D42216}" destId="{325700F7-D7EC-4EE1-8536-9C845FB9A4F1}" srcOrd="0" destOrd="0" parTransId="{567CF1F8-D50C-4EC6-93E4-4C83FF362501}" sibTransId="{29760ABB-311F-4B02-90D6-5C701850D9D5}"/>
    <dgm:cxn modelId="{76460218-CF9D-4DC1-BA7E-1612253A4DF9}" type="presOf" srcId="{60A6D98B-5182-4F9A-AEB5-F76AF9779B7E}" destId="{AC2D900F-275D-40E3-815D-5726FDF2C776}" srcOrd="0" destOrd="0" presId="urn:microsoft.com/office/officeart/2005/8/layout/default#2"/>
    <dgm:cxn modelId="{18DF691D-0F4D-4382-A8E0-4D39FCFA0EC7}" type="presOf" srcId="{5B46C1EA-088E-47B0-9775-31CFE8A22B8B}" destId="{B34789B3-546C-4C3E-B630-83E3B1264013}" srcOrd="0" destOrd="0" presId="urn:microsoft.com/office/officeart/2005/8/layout/default#2"/>
    <dgm:cxn modelId="{F2641B2E-989E-47A7-9A9A-202D8FC493B1}" type="presOf" srcId="{325700F7-D7EC-4EE1-8536-9C845FB9A4F1}" destId="{441E5914-4625-4D5B-94D9-94A109EFD72C}" srcOrd="0" destOrd="0" presId="urn:microsoft.com/office/officeart/2005/8/layout/default#2"/>
    <dgm:cxn modelId="{C18ACA1B-63BE-4385-B8C2-2258057363A2}" srcId="{9B4B766F-72AD-42A0-AA26-F83201D42216}" destId="{5B46C1EA-088E-47B0-9775-31CFE8A22B8B}" srcOrd="5" destOrd="0" parTransId="{B4358A07-F852-4B6F-8542-6921F3EE9918}" sibTransId="{5587F3C7-F2EE-439D-8A59-55D318C89ED4}"/>
    <dgm:cxn modelId="{1DA9B2B5-E93B-4ADF-9DB8-6E9C73D13B02}" type="presOf" srcId="{A33DD5CE-3065-4D9A-ABD1-88A88E28ABC9}" destId="{69F11A8E-4F44-4E1A-9C8F-929DC71A6724}" srcOrd="0" destOrd="0" presId="urn:microsoft.com/office/officeart/2005/8/layout/default#2"/>
    <dgm:cxn modelId="{9238FF8B-F062-42DB-9C2D-4C9ABB033D28}" type="presOf" srcId="{9B4B766F-72AD-42A0-AA26-F83201D42216}" destId="{5053EFC5-0B54-4B35-BC64-4D69952DAC60}" srcOrd="0" destOrd="0" presId="urn:microsoft.com/office/officeart/2005/8/layout/default#2"/>
    <dgm:cxn modelId="{B70D105B-68E0-4DF1-BF3C-A5311D9F74B8}" srcId="{9B4B766F-72AD-42A0-AA26-F83201D42216}" destId="{60A6D98B-5182-4F9A-AEB5-F76AF9779B7E}" srcOrd="2" destOrd="0" parTransId="{4124E02E-12F7-4BF5-9AD2-E944819F3A4F}" sibTransId="{812027C2-7091-430B-9949-1FB27F42C648}"/>
    <dgm:cxn modelId="{731BEF6F-4D9F-4060-AFB6-F29FA19F60A8}" type="presOf" srcId="{D4E9E91C-A5CC-4ABA-AA31-945501182E84}" destId="{9CA61384-61F7-4661-A735-C7E36274F310}" srcOrd="0" destOrd="0" presId="urn:microsoft.com/office/officeart/2005/8/layout/default#2"/>
    <dgm:cxn modelId="{C44C649E-673D-4CE9-B1BC-5F418519734C}" type="presOf" srcId="{3FF1D83B-D40B-4F05-885C-F39CAB974530}" destId="{43B72822-410D-43B8-8DC9-4DDB2686A5AB}" srcOrd="0" destOrd="0" presId="urn:microsoft.com/office/officeart/2005/8/layout/default#2"/>
    <dgm:cxn modelId="{C0DD9BD9-2764-443C-A6A5-1B139F49C45C}" srcId="{9B4B766F-72AD-42A0-AA26-F83201D42216}" destId="{1B5F7832-5621-40F9-8549-14349151782A}" srcOrd="6" destOrd="0" parTransId="{709135C5-8B2F-4884-A84D-1FD972EB861A}" sibTransId="{08C3B403-E14B-4A03-9ABF-6AB1FDDD523C}"/>
    <dgm:cxn modelId="{396487B8-1210-4E6F-809E-FE88667FB97B}" type="presOf" srcId="{1B5F7832-5621-40F9-8549-14349151782A}" destId="{DEF4584B-8309-4807-8E4E-94C6BFE6175E}" srcOrd="0" destOrd="0" presId="urn:microsoft.com/office/officeart/2005/8/layout/default#2"/>
    <dgm:cxn modelId="{BFC4639C-49B1-4BF4-A203-48566FF0AE2B}" srcId="{9B4B766F-72AD-42A0-AA26-F83201D42216}" destId="{A33DD5CE-3065-4D9A-ABD1-88A88E28ABC9}" srcOrd="3" destOrd="0" parTransId="{FDC8666E-ACEF-4CBC-B38A-017522DD97A1}" sibTransId="{CEE19CAC-F297-46AF-9C48-1D137B7786CB}"/>
    <dgm:cxn modelId="{5BE78D77-8798-49F4-AC92-50CB714CA1E5}" srcId="{9B4B766F-72AD-42A0-AA26-F83201D42216}" destId="{D4E9E91C-A5CC-4ABA-AA31-945501182E84}" srcOrd="1" destOrd="0" parTransId="{B7EFDEF4-6A58-4C77-AE88-FE33F3D51127}" sibTransId="{53A97999-2B06-49D9-8D2F-003F94C6DABD}"/>
    <dgm:cxn modelId="{D409CD58-AD10-493B-8BF0-933944F105EE}" type="presParOf" srcId="{5053EFC5-0B54-4B35-BC64-4D69952DAC60}" destId="{441E5914-4625-4D5B-94D9-94A109EFD72C}" srcOrd="0" destOrd="0" presId="urn:microsoft.com/office/officeart/2005/8/layout/default#2"/>
    <dgm:cxn modelId="{1853DF12-0DFA-4146-97D5-6905EE3B96D2}" type="presParOf" srcId="{5053EFC5-0B54-4B35-BC64-4D69952DAC60}" destId="{E0EE280B-B96D-4016-821B-ED535D77FC8B}" srcOrd="1" destOrd="0" presId="urn:microsoft.com/office/officeart/2005/8/layout/default#2"/>
    <dgm:cxn modelId="{34006DE0-9589-4D99-840D-2466C2061CCD}" type="presParOf" srcId="{5053EFC5-0B54-4B35-BC64-4D69952DAC60}" destId="{9CA61384-61F7-4661-A735-C7E36274F310}" srcOrd="2" destOrd="0" presId="urn:microsoft.com/office/officeart/2005/8/layout/default#2"/>
    <dgm:cxn modelId="{971E5459-3642-49C8-A1FD-9F6D814EFE51}" type="presParOf" srcId="{5053EFC5-0B54-4B35-BC64-4D69952DAC60}" destId="{60191DA9-3442-4AB4-840E-7F65E6AB048F}" srcOrd="3" destOrd="0" presId="urn:microsoft.com/office/officeart/2005/8/layout/default#2"/>
    <dgm:cxn modelId="{118C2666-A81D-4788-857F-7949332B2C66}" type="presParOf" srcId="{5053EFC5-0B54-4B35-BC64-4D69952DAC60}" destId="{AC2D900F-275D-40E3-815D-5726FDF2C776}" srcOrd="4" destOrd="0" presId="urn:microsoft.com/office/officeart/2005/8/layout/default#2"/>
    <dgm:cxn modelId="{0956651F-A496-4873-9902-C144CCEC47BC}" type="presParOf" srcId="{5053EFC5-0B54-4B35-BC64-4D69952DAC60}" destId="{19B04FDC-4E6A-4D57-A9E5-776A93DEE59F}" srcOrd="5" destOrd="0" presId="urn:microsoft.com/office/officeart/2005/8/layout/default#2"/>
    <dgm:cxn modelId="{FF6FA00F-0F24-4906-A00F-448F6D1803E1}" type="presParOf" srcId="{5053EFC5-0B54-4B35-BC64-4D69952DAC60}" destId="{69F11A8E-4F44-4E1A-9C8F-929DC71A6724}" srcOrd="6" destOrd="0" presId="urn:microsoft.com/office/officeart/2005/8/layout/default#2"/>
    <dgm:cxn modelId="{332D3107-974F-49CE-BFC2-4BC4E5189D62}" type="presParOf" srcId="{5053EFC5-0B54-4B35-BC64-4D69952DAC60}" destId="{BD0B6637-12FC-4552-973F-FE191D26B9C3}" srcOrd="7" destOrd="0" presId="urn:microsoft.com/office/officeart/2005/8/layout/default#2"/>
    <dgm:cxn modelId="{7AFCA13E-FC81-478C-A56D-AB1A42253FF8}" type="presParOf" srcId="{5053EFC5-0B54-4B35-BC64-4D69952DAC60}" destId="{43B72822-410D-43B8-8DC9-4DDB2686A5AB}" srcOrd="8" destOrd="0" presId="urn:microsoft.com/office/officeart/2005/8/layout/default#2"/>
    <dgm:cxn modelId="{74473D75-E4DF-456D-A280-2312172255DD}" type="presParOf" srcId="{5053EFC5-0B54-4B35-BC64-4D69952DAC60}" destId="{8A23232D-4550-4299-9D65-89A89A137816}" srcOrd="9" destOrd="0" presId="urn:microsoft.com/office/officeart/2005/8/layout/default#2"/>
    <dgm:cxn modelId="{85BE5BCC-9A70-40E4-9517-D3BAF66676C7}" type="presParOf" srcId="{5053EFC5-0B54-4B35-BC64-4D69952DAC60}" destId="{B34789B3-546C-4C3E-B630-83E3B1264013}" srcOrd="10" destOrd="0" presId="urn:microsoft.com/office/officeart/2005/8/layout/default#2"/>
    <dgm:cxn modelId="{F00D117E-F292-4E82-A675-3319A1D68E37}" type="presParOf" srcId="{5053EFC5-0B54-4B35-BC64-4D69952DAC60}" destId="{53DEFD55-E530-4372-B38D-63D707D50B7D}" srcOrd="11" destOrd="0" presId="urn:microsoft.com/office/officeart/2005/8/layout/default#2"/>
    <dgm:cxn modelId="{A8DD5A64-DFFF-4078-BACC-5E9808566CD8}" type="presParOf" srcId="{5053EFC5-0B54-4B35-BC64-4D69952DAC60}" destId="{DEF4584B-8309-4807-8E4E-94C6BFE6175E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FF0E7-00A8-49F2-AF51-47760E91DCF5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10896-EEA5-4991-B75F-AB7B64D701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5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E6504-F4C9-4D6C-A51E-7B067FB11D8C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50" y="4343990"/>
            <a:ext cx="5030704" cy="4114505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7441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введением в действие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ФЗ № 323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 на осуществление медицинской деятельности в РФ имеют лица, получившие </a:t>
            </a:r>
            <a:r>
              <a:rPr lang="ru-RU" sz="1200" b="1" i="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свидетельство об аккредитации специалиста</a:t>
            </a:r>
            <a:r>
              <a:rPr lang="ru-RU" sz="1200" b="1" i="1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Аккредитация врача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получение допуска к практикующей деятельности, проводится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взамен сертификации  1 раз в 5 лет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Аккредитацию обязан будет пройти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специалист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только что завершивший обучение после вуза или ординатуры, так и практикующий врач, после завершения действия его сертификата.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 января 2016 г.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вступил в силу ФЗ от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 389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 внесении изменений в отдельные законодательные акты Российской Федерации»,он пролонгировал право на осуществление медицинской деятельности на основании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сертификата специалиста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до 1 января 2026 года.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0896-EEA5-4991-B75F-AB7B64D701C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07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введением в действие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ФЗ № 323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 на осуществление медицинской деятельности в РФ имеют лица, получившие </a:t>
            </a:r>
            <a:r>
              <a:rPr lang="ru-RU" sz="1200" b="1" i="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свидетельство об аккредитации специалиста</a:t>
            </a:r>
            <a:r>
              <a:rPr lang="ru-RU" sz="1200" b="1" i="1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Аккредитация врача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получение допуска к практикующей деятельности, проводится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взамен сертификации  1 раз в 5 лет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Аккредитацию обязан будет пройти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специалист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только что завершивший обучение после вуза или ординатуры, так и практикующий врач, после завершения действия его сертификата.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 января 2016 г.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вступил в силу ФЗ от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 389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 внесении изменений в отдельные законодательные акты Российской Федерации»,он пролонгировал право на осуществление медицинской деятельности на основании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сертификата специалиста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до 1 января 2026 года.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0896-EEA5-4991-B75F-AB7B64D701C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23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Аккредитация стартовала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2016 г. Был издан ряд приказов </a:t>
            </a:r>
            <a:r>
              <a:rPr lang="ru-RU" sz="1200" b="0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 утверждении сроков, этапов и Положения об аккредитации специалистов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в МЗ РФ идёт обсуждение ряда поправок в Приказ № 334-н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0896-EEA5-4991-B75F-AB7B64D701C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00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 Приказом определены </a:t>
            </a:r>
            <a:r>
              <a:rPr lang="ru-RU" sz="1200" b="1" dirty="0" smtClean="0"/>
              <a:t>3 вида аккредитации специалистов</a:t>
            </a:r>
            <a:r>
              <a:rPr lang="ru-RU" sz="1200" dirty="0" smtClean="0"/>
              <a:t>:</a:t>
            </a:r>
          </a:p>
          <a:p>
            <a:r>
              <a:rPr lang="ru-RU" sz="1200" b="1" dirty="0" smtClean="0"/>
              <a:t>Первичная аккредитация</a:t>
            </a:r>
          </a:p>
          <a:p>
            <a:r>
              <a:rPr lang="ru-RU" sz="1200" b="1" dirty="0" smtClean="0"/>
              <a:t>Первичная специализированная аккредитация</a:t>
            </a:r>
            <a:endParaRPr lang="ru-RU" sz="1200" dirty="0" smtClean="0"/>
          </a:p>
          <a:p>
            <a:r>
              <a:rPr lang="ru-RU" sz="1200" b="1" dirty="0" smtClean="0"/>
              <a:t>Периодическая аккредитация</a:t>
            </a:r>
            <a:r>
              <a:rPr lang="ru-RU" sz="1200" dirty="0" smtClean="0"/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Нам предстоит заниматься Первичной аккредитацией </a:t>
            </a:r>
            <a:r>
              <a:rPr lang="ru-RU" sz="1200" b="1" baseline="0" dirty="0" smtClean="0"/>
              <a:t> </a:t>
            </a:r>
            <a:r>
              <a:rPr lang="ru-RU" sz="1200" dirty="0" smtClean="0"/>
              <a:t>лиц, завершивших обучение и прошедших итоговую государственную аттестацию в ЮУГМУ</a:t>
            </a:r>
            <a:r>
              <a:rPr lang="ru-RU" sz="1200" baseline="0" dirty="0" smtClean="0"/>
              <a:t> в 2017 г.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0896-EEA5-4991-B75F-AB7B64D701C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158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введением в действие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ФЗ № 323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 на осуществление медицинской деятельности в РФ имеют лица, получившие </a:t>
            </a:r>
            <a:r>
              <a:rPr lang="ru-RU" sz="1200" b="1" i="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свидетельство об аккредитации специалиста</a:t>
            </a:r>
            <a:r>
              <a:rPr lang="ru-RU" sz="1200" b="1" i="1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Аккредитация врача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получение допуска к практикующей деятельности, проводится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взамен сертификации  1 раз в 5 лет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Аккредитацию обязан будет пройти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специалист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только что завершивший обучение после вуза или ординатуры, так и практикующий врач, после завершения действия его сертификата.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 января 2016 г.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вступил в силу ФЗ от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 389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 внесении изменений в отдельные законодательные акты Российской Федерации»,он пролонгировал право на осуществление медицинской деятельности на основании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сертификата специалиста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до 1 января 2026 года.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0896-EEA5-4991-B75F-AB7B64D701C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5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введением в действие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ФЗ № 323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 на осуществление медицинской деятельности в РФ имеют лица, получившие </a:t>
            </a:r>
            <a:r>
              <a:rPr lang="ru-RU" sz="1200" b="1" i="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свидетельство об аккредитации специалиста</a:t>
            </a:r>
            <a:r>
              <a:rPr lang="ru-RU" sz="1200" b="1" i="1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Аккредитация врача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получение допуска к практикующей деятельности, проводится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взамен сертификации  1 раз в 5 лет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Аккредитацию обязан будет пройти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специалист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только что завершивший обучение после вуза или ординатуры, так и практикующий врач, после завершения действия его сертификата.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 января 2016 г.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вступил в силу ФЗ от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 389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 внесении изменений в отдельные законодательные акты Российской Федерации»,он пролонгировал право на осуществление медицинской деятельности на основании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сертификата специалиста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до 1 января 2026 года.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0896-EEA5-4991-B75F-AB7B64D701C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7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izor24.ru/calculato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z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59436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kumimoji="1"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6372225" y="6172200"/>
            <a:ext cx="208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endParaRPr kumimoji="1" lang="ru-RU" sz="14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149080"/>
            <a:ext cx="8568952" cy="25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процедуры аккредитации врачей: этапы, методическое сопровождение</a:t>
            </a:r>
          </a:p>
          <a:p>
            <a:pPr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Сапожникова И.В. </a:t>
            </a:r>
          </a:p>
          <a:p>
            <a:pPr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аккредитационной комиссии </a:t>
            </a:r>
          </a:p>
          <a:p>
            <a:pPr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РФ для проведения аккредитации в Челябинской области, </a:t>
            </a:r>
          </a:p>
          <a:p>
            <a:pPr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главного врача ГБУЗ ЧОКБ, </a:t>
            </a:r>
          </a:p>
          <a:p>
            <a:pPr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некоммерческого партнерства «Медицинская палата Челябинской области»</a:t>
            </a:r>
            <a:endParaRPr lang="ru-RU" sz="160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Челябинск 2021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vpalatako.ru/wp-content/uploads/2017/01/369.jpg"/>
          <p:cNvPicPr>
            <a:picLocks noChangeAspect="1" noChangeArrowheads="1"/>
          </p:cNvPicPr>
          <p:nvPr/>
        </p:nvPicPr>
        <p:blipFill>
          <a:blip r:embed="rId4" cstate="print"/>
          <a:srcRect t="8938" b="14816"/>
          <a:stretch>
            <a:fillRect/>
          </a:stretch>
        </p:blipFill>
        <p:spPr bwMode="auto">
          <a:xfrm>
            <a:off x="323529" y="0"/>
            <a:ext cx="8280920" cy="40770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08912" cy="1008112"/>
          </a:xfr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altLang="ru-RU" sz="2800" b="1" dirty="0"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Нормативно-правовое</a:t>
            </a:r>
            <a:r>
              <a:rPr lang="ru-RU" altLang="ru-RU" sz="2700" b="1" dirty="0"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регулирование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				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2021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615608" y="980728"/>
            <a:ext cx="3528392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endParaRPr lang="ru-RU" altLang="ru-RU" sz="1600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80916" name="AutoShape 20" descr="Картинки по запросу фз 323 картинки 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354876"/>
            <a:ext cx="1464097" cy="6258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Объект 2"/>
          <p:cNvSpPr txBox="1">
            <a:spLocks/>
          </p:cNvSpPr>
          <p:nvPr/>
        </p:nvSpPr>
        <p:spPr>
          <a:xfrm>
            <a:off x="616868" y="1319282"/>
            <a:ext cx="7910264" cy="4846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Приказа Минздрава РФ «Об утверждении Положения об аккредитации специалистов»</a:t>
            </a:r>
          </a:p>
          <a:p>
            <a:pPr marR="0" lvl="0" algn="just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40-н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от 02.02.2021 «Об особенностях проведения аккредитации специалистов в 2021 году»</a:t>
            </a:r>
          </a:p>
          <a:p>
            <a:pPr marR="0" lvl="0" algn="just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58-н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от 08.02.2021 «Об особенностях допуска физических лиц к осуществлению медицинской деятельности и (или) фармацевтической деятельности без сертификата специалиста  или свидетельства об аккредитации специалиста и (или) по специальностям, не предусмотренным  сертификатом специалиста или свидетельством об аккредитации специалиста, в 2021 году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9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39750" y="4178300"/>
            <a:ext cx="813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71600" y="116632"/>
            <a:ext cx="7704856" cy="100811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Периодическая аккредитация		</a:t>
            </a:r>
          </a:p>
        </p:txBody>
      </p:sp>
      <p:pic>
        <p:nvPicPr>
          <p:cNvPr id="10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584176" cy="8194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85472" y="1340768"/>
            <a:ext cx="8390216" cy="51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Периодическая аккредитация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процедура определения соответствия лица, получившего медицинское, фармацевтическое или иное образование, требованиям к осуществлению медицинской деятельности по определенной медицинской специальности либо фармацевтической деятельности.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Лиц, завершивших освоение профессиональных образовательных программ, обеспечивающих непрерывное совершенствование профессиональных знаний и навыков в течении всей жизни, а так же постоянное повышение профессионального уровня и расширение квалификации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ОЦЕНКИ ПОРТФОЛИО</a:t>
            </a: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отчет за последние пять лет о профессиональной деятельности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освоении программ повышения квалификации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индивидуальных профессиональных достижениях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39750" y="4178300"/>
            <a:ext cx="813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dirty="0">
              <a:latin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7584" y="0"/>
            <a:ext cx="7704856" cy="100811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		</a:t>
            </a:r>
          </a:p>
        </p:txBody>
      </p:sp>
      <p:pic>
        <p:nvPicPr>
          <p:cNvPr id="10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584176" cy="8194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051720" y="260648"/>
            <a:ext cx="648072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 и аккредитация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76050"/>
              </p:ext>
            </p:extLst>
          </p:nvPr>
        </p:nvGraphicFramePr>
        <p:xfrm>
          <a:off x="755576" y="1556792"/>
          <a:ext cx="7893072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89"/>
                <a:gridCol w="2625559"/>
                <a:gridCol w="2631024"/>
              </a:tblGrid>
              <a:tr h="984436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Сертификация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Аккредитация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14391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Кто проводит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организация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здравоохранения РФ 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44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Периодичность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раз в 5 лет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раз в 5 лет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44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Сертификационный экзамен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портфолио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868958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Документы для допуска к процедуре 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аккредитации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877272"/>
            <a:ext cx="84969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течение 10 календарных дней со дня подачи и регистрации документов аккредитационная комиссия проводит заседание и принимает решение о допуске специалиста к аккредитации специалиста и о сроках проведения аккредитации специалиста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88640"/>
            <a:ext cx="223224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5656" y="94320"/>
            <a:ext cx="7488832" cy="100811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Периодическая аккредитация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712968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ПОДАВАТЬ ДОКУМЕНТЫ?</a:t>
            </a:r>
          </a:p>
          <a:p>
            <a:pPr algn="ctr"/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аккредитационную подкомиссию по своей специальности</a:t>
            </a:r>
          </a:p>
          <a:p>
            <a:pPr algn="ctr"/>
            <a:endParaRPr lang="ru-RU" sz="2400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16224" cy="8194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Стрелка вниз 6"/>
          <p:cNvSpPr/>
          <p:nvPr/>
        </p:nvSpPr>
        <p:spPr>
          <a:xfrm>
            <a:off x="3563888" y="2708920"/>
            <a:ext cx="2016224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356992"/>
            <a:ext cx="8856984" cy="18945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МЕСТО, ВРЕМЯ И КОНТАКТЫ ПОДКОМИССИЙ ФОРМИРУЮТСЯ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БУДЕТ РАЗМЕЩЕНА НА САЙТЕ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ПАЛАТЫ ЧО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12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5656" y="94320"/>
            <a:ext cx="7488832" cy="100811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Периодическая аккредитация	</a:t>
            </a:r>
          </a:p>
        </p:txBody>
      </p:sp>
      <p:pic>
        <p:nvPicPr>
          <p:cNvPr id="3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16224" cy="8194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8418"/>
            <a:ext cx="8459670" cy="50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24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5656" y="94320"/>
            <a:ext cx="7488832" cy="100811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Периодическая аккредитация	</a:t>
            </a:r>
          </a:p>
        </p:txBody>
      </p:sp>
      <p:pic>
        <p:nvPicPr>
          <p:cNvPr id="3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16224" cy="8194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51520" y="6008465"/>
            <a:ext cx="829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калькулятора для предварительного подсчета баллов прохождения аккредитации: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https://provizor24.ru/calculator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" y="1268761"/>
            <a:ext cx="912507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18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5656" y="94320"/>
            <a:ext cx="7488832" cy="100811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Периодическая аккредитация	</a:t>
            </a:r>
          </a:p>
        </p:txBody>
      </p:sp>
      <p:pic>
        <p:nvPicPr>
          <p:cNvPr id="3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16224" cy="8194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6228184" y="980728"/>
            <a:ext cx="1787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582340"/>
            <a:ext cx="77048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Работала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года из 5 лет,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допустят меня 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аккредитации при условии накопления 250 баллов?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прохождения периодической аккредитации необходимо предоставить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портфолио, в которое входят не только баллы НМО, но и отчет о профессиональной деятельности.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 имеет значение, сколько лет Вы были активны на портале.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 калькулятора для предварительного подсчета баллов прохождения аккредитации: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https://provizor24.ru/calculator</a:t>
            </a:r>
          </a:p>
        </p:txBody>
      </p:sp>
    </p:spTree>
    <p:extLst>
      <p:ext uri="{BB962C8B-B14F-4D97-AF65-F5344CB8AC3E}">
        <p14:creationId xmlns:p14="http://schemas.microsoft.com/office/powerpoint/2010/main" val="299705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5656" y="94320"/>
            <a:ext cx="7488832" cy="100811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Периодическая аккредитация	</a:t>
            </a:r>
          </a:p>
        </p:txBody>
      </p:sp>
      <p:pic>
        <p:nvPicPr>
          <p:cNvPr id="3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16224" cy="8194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6372200" y="1124744"/>
            <a:ext cx="1726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НМО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916832"/>
            <a:ext cx="788538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 по 144 ч будут проходить в дальнейшем? Есть ли смысл в 36 ч ежегодно?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курсы по 144 ч. сохранятся, однако после будет выдаваться только удостоверение о повышении квалификации (не сертификат) и 144 ЗЕТ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прохождения периодической аккредитации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 ежегодная активность на портале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поэтому смысл в прохождении 36 часов ежегодно есть.</a:t>
            </a:r>
          </a:p>
        </p:txBody>
      </p:sp>
    </p:spTree>
    <p:extLst>
      <p:ext uri="{BB962C8B-B14F-4D97-AF65-F5344CB8AC3E}">
        <p14:creationId xmlns:p14="http://schemas.microsoft.com/office/powerpoint/2010/main" val="2997058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5656" y="94320"/>
            <a:ext cx="7488832" cy="100811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Периодическая аккредитация	</a:t>
            </a:r>
          </a:p>
        </p:txBody>
      </p:sp>
      <p:pic>
        <p:nvPicPr>
          <p:cNvPr id="3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16224" cy="8194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6156176" y="1052736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НМО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1988840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прошлом году мною набрано было свыше 250 баллов на портале НМО.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Будут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они зачтены? Не сгорят ли?</a:t>
            </a:r>
          </a:p>
          <a:p>
            <a:pPr>
              <a:spcAft>
                <a:spcPts val="600"/>
              </a:spcAft>
            </a:pP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Баллы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сгорают при внесении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портал информации о новом сертификате. </a:t>
            </a:r>
          </a:p>
          <a:p>
            <a:pPr>
              <a:spcAft>
                <a:spcPts val="600"/>
              </a:spcAf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году у вас остается тот же сертификат, баллы останутся у вас в портфолио. </a:t>
            </a:r>
          </a:p>
        </p:txBody>
      </p:sp>
    </p:spTree>
    <p:extLst>
      <p:ext uri="{BB962C8B-B14F-4D97-AF65-F5344CB8AC3E}">
        <p14:creationId xmlns:p14="http://schemas.microsoft.com/office/powerpoint/2010/main" val="323088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534772" cy="1008112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</a:t>
            </a:r>
            <a:b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</a:t>
            </a:r>
            <a:b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Аккредитация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				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ФЗ № 323-ФЗ 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 </a:t>
            </a:r>
            <a:br>
              <a:rPr lang="ru-RU" sz="1600" b="1" dirty="0" smtClean="0"/>
            </a:b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altLang="ru-RU" sz="1800" b="1" dirty="0" smtClean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536" y="1340768"/>
            <a:ext cx="8424936" cy="4953023"/>
          </a:xfrm>
          <a:prstGeom prst="rect">
            <a:avLst/>
          </a:prstGeom>
          <a:ln>
            <a:noFil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Статья 69. Право на осуществление медицинской деятельности и фармацевтической деятельности </a:t>
            </a:r>
          </a:p>
          <a:p>
            <a:pPr marL="84138" indent="274638" algn="just" eaLnBrk="1" hangingPunct="1">
              <a:lnSpc>
                <a:spcPct val="114000"/>
              </a:lnSpc>
              <a:spcAft>
                <a:spcPts val="120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1. Право на осуществление медицинской деятельности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Российской Федерации имеют лица, получившие медицинское или иное образование в Российской Федерации в соответствии с федеральными государственными образовательными стандартами и имеющие свидетельство об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аккредитации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специалиста. </a:t>
            </a:r>
            <a:endParaRPr lang="ru-RU" alt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4138" indent="274638" algn="just" eaLnBrk="1" hangingPunct="1">
              <a:lnSpc>
                <a:spcPct val="114000"/>
              </a:lnSpc>
              <a:spcAft>
                <a:spcPts val="1200"/>
              </a:spcAft>
            </a:pP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</a:rPr>
              <a:t>3. Аккредитация специалиста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</a:rPr>
              <a:t>- процедура определения соответствия готовности лица, получившего высшее или среднее медицинское или фармацевтическое образование, к осуществлению медицинской деятельности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 определенной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</a:rPr>
              <a:t>медицинской специальности либо фармацевтической деятельности</a:t>
            </a:r>
          </a:p>
          <a:p>
            <a:pPr marL="84138" indent="274638" algn="just" eaLnBrk="1" hangingPunct="1">
              <a:lnSpc>
                <a:spcPct val="114000"/>
              </a:lnSpc>
              <a:spcAft>
                <a:spcPts val="1200"/>
              </a:spcAft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</a:rPr>
              <a:t>Аккредитация специалиста проводится аккредитационной комиссией по окончании освоения им профессиональных образовательных программ медицинского образования и фармацевтического образования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не реже одного раза в пять лет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508104" y="1124744"/>
            <a:ext cx="3528392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endParaRPr lang="ru-RU" alt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916" name="AutoShape 20" descr="Картинки по запросу фз 323 картинки 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244827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3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5656" y="94320"/>
            <a:ext cx="7488832" cy="100811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Периодическая аккредитация	</a:t>
            </a:r>
          </a:p>
        </p:txBody>
      </p:sp>
      <p:pic>
        <p:nvPicPr>
          <p:cNvPr id="3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16224" cy="8194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1115616" y="1582341"/>
            <a:ext cx="770485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кого обязательно набирать 14 зет личной образовательной активности?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Для формирования портфолио необходимо набирать примерно 50 ЗЕТ в год, из которых 14 ЗЕТ можно получить из раздела образовательные модули (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семинары, конференции) и интерактивные образовательные модули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1052736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Баллы НМО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8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5656" y="116632"/>
            <a:ext cx="7488832" cy="100811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Периодическая аккредитация	</a:t>
            </a:r>
          </a:p>
        </p:txBody>
      </p:sp>
      <p:pic>
        <p:nvPicPr>
          <p:cNvPr id="3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16224" cy="8194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6444208" y="980728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700808"/>
            <a:ext cx="792088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Разрешается ли набирать баллы 36 ч по одинаковым  темам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учете повторно пройденного образовательного элемента остается на усмотрение аккредитационной комиссии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4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5656" y="94320"/>
            <a:ext cx="7488832" cy="100811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Периодическая аккредитация	</a:t>
            </a:r>
          </a:p>
        </p:txBody>
      </p:sp>
      <p:pic>
        <p:nvPicPr>
          <p:cNvPr id="3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16224" cy="8194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555776" y="1026113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Баллы НМО.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556792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стаж 41 год, я два года баллы не набирала, за прошлый год набрала 90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баллов,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 ли я за 2 года набрать недостающие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баллы?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 года добрать недостающие баллы.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предоставить портфолио,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которое входят не только баллы НМО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и отчет о профессиональной деятельности.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 имеет значение, сколько лет Вы были активны на портале.</a:t>
            </a:r>
          </a:p>
        </p:txBody>
      </p:sp>
    </p:spTree>
    <p:extLst>
      <p:ext uri="{BB962C8B-B14F-4D97-AF65-F5344CB8AC3E}">
        <p14:creationId xmlns:p14="http://schemas.microsoft.com/office/powerpoint/2010/main" val="2015564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5656" y="94320"/>
            <a:ext cx="7488832" cy="100811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Периодическая аккредитация	</a:t>
            </a:r>
          </a:p>
        </p:txBody>
      </p:sp>
      <p:pic>
        <p:nvPicPr>
          <p:cNvPr id="3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16224" cy="8194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555776" y="1026113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Баллы НМО.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458654"/>
            <a:ext cx="784887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144 часа пройдены в организации не через сайт НМО и удостоверение в бумажном виде, как занести 144 ЗЭТ в портфолио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учебный центр, в котором Вы обучались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зарегистритрован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портале НМО,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попросить через техподдержку портала начислить Вам баллы.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учебный центр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зарегистрирован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портале НМО, то все документы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аккредитационный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предоставляете в бумажном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64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5656" y="94320"/>
            <a:ext cx="7488832" cy="100811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Периодическая аккредитация	</a:t>
            </a:r>
          </a:p>
        </p:txBody>
      </p:sp>
      <p:pic>
        <p:nvPicPr>
          <p:cNvPr id="3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16224" cy="8194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555776" y="1026113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Баллы НМО.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772816"/>
            <a:ext cx="756084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закончился в феврале 2021г, баллы не набирал, что делать , где и как обучиться на 144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часа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постановлению Правительства № 440 от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03.04.2020г.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можете воспользоваться отсрочкой продления сертификата на 12 месяцев. За это время Вам нужно зарегистрироваться на портале НМО и начинать формировать портфолио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64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260648"/>
            <a:ext cx="648312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Благодарю за внимание!</a:t>
            </a:r>
          </a:p>
          <a:p>
            <a:endParaRPr lang="ru-RU" b="1" spc="50" dirty="0" smtClean="0">
              <a:ln w="11430"/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endParaRPr lang="ru-RU" b="1" spc="50" dirty="0">
              <a:ln w="11430"/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Picture 3" descr="C:\Users\Сапожникова\Desktop\Акк Специалитет\a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8912" cy="1008112"/>
          </a:xfr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Аккредитация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					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ФЗ № 323-ФЗ</a:t>
            </a:r>
            <a:endParaRPr lang="ru-RU" altLang="ru-RU" sz="1800" b="1" dirty="0" smtClean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23528" y="1628800"/>
            <a:ext cx="8352928" cy="4020139"/>
          </a:xfrm>
          <a:prstGeom prst="rect">
            <a:avLst/>
          </a:prstGeom>
          <a:ln>
            <a:noFil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Статья 100. Заключительные положения</a:t>
            </a:r>
          </a:p>
          <a:p>
            <a:pPr marL="268288">
              <a:lnSpc>
                <a:spcPct val="113000"/>
              </a:lnSpc>
              <a:spcAft>
                <a:spcPts val="12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1.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Право на осуществление медицинской деятельности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РФ имеют лица, получившие высшее или среднее медицинское образование в РФ в соответствии с ФГОС и имеющие сертификат специалиста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до 1января 2026 г.</a:t>
            </a:r>
          </a:p>
          <a:p>
            <a:pPr marL="268288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1.1.  Переход к процедуре аккредитации специалистов осуществляется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поэтапно с 1 января 2016 года по 31 декабря 2025 года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включительно. </a:t>
            </a:r>
          </a:p>
          <a:p>
            <a:pPr marL="268288"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Сроки и этапы указанного перехода, а также категории лиц, имеющих медицинское, фармацевтическое или иное образование и подлежащих аккредитации специалистов, определяются уполномоченным федеральным органом исполнительной власти. (часть 1.1 введена Федеральным законом от 29.12.2015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N 389-ФЗ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68288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2. Сертификаты специалиста, выданные медицинским и фармацевтическим работникам до 1 января 2021 года,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действуют до истечения указанного в них срока.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615608" y="980728"/>
            <a:ext cx="3528392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endParaRPr lang="ru-RU" alt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916" name="AutoShape 20" descr="Картинки по запросу фз 323 картинки 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244827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3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95536" y="1412776"/>
            <a:ext cx="8424936" cy="460851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lvl="0" indent="176213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Федеральный закон от 21.11.2011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 323-ФЗ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"Об основах охраны здоровья граждан в Российской Федерации»</a:t>
            </a:r>
          </a:p>
          <a:p>
            <a:pPr marL="182563" indent="176213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Федеральный закон от 29 декабря 2015 г. № 389-ФЗ "О внесении изменений в отдельные законодательные акты Российской Федерации»</a:t>
            </a:r>
          </a:p>
          <a:p>
            <a:pPr marL="182563" indent="17621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Министерства здравоохранения Российской Федерации  от 02.06.2016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334н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«Об утверждении Положения об аккредитации специалистов» </a:t>
            </a:r>
          </a:p>
          <a:p>
            <a:pPr marL="182563"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Министерства здравоохранения Российской Федерации  от 06.06.2016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352н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"Об утверждении порядка выдачи свидетельства об аккредитации специалиста, формы свидетельства об аккредитации специалиста и технических требований к нему»</a:t>
            </a:r>
          </a:p>
          <a:p>
            <a:pPr marL="182563" lvl="0">
              <a:spcAft>
                <a:spcPts val="1200"/>
              </a:spcAft>
              <a:buFont typeface="Wingdings" pitchFamily="2" charset="2"/>
              <a:buChar char="ü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6632"/>
            <a:ext cx="7812360" cy="936104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Нормативно-правовое</a:t>
            </a:r>
            <a:r>
              <a:rPr lang="ru-RU" alt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регулирование</a:t>
            </a:r>
            <a:endParaRPr lang="ru-RU" altLang="ru-RU" sz="2700" b="1" dirty="0" smtClean="0"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800200" cy="86409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3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Виды аккредитации специалистов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Приказ Министерства здравоохранения Российской Федерации  от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02.06.2016 №334н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67544" y="1340768"/>
            <a:ext cx="7992888" cy="2785378"/>
          </a:xfrm>
          <a:prstGeom prst="rect">
            <a:avLst/>
          </a:prstGeom>
          <a:ln>
            <a:noFil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0000" indent="274638" algn="just">
              <a:spcBef>
                <a:spcPts val="600"/>
              </a:spcBef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0000" indent="274638" algn="just">
              <a:spcBef>
                <a:spcPts val="600"/>
              </a:spcBef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Аккредитационная комиссия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формируется уполномоченным федеральным органом исполнительной власти с участием профессиональных некоммерческих организаций, указанных в статье 76 настоящего Федерального закона. </a:t>
            </a:r>
          </a:p>
          <a:p>
            <a:pPr marL="84138" indent="274638" algn="just">
              <a:spcBef>
                <a:spcPts val="60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Положение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 об аккредитации специалистов, 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порядок выдачи свидетельства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 аккредитации специалиста, 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форма свидетельства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 аккредитации специалиста и 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технические требования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 к нему утверждаются уполномоченным федеральным органом исполнительной власти.</a:t>
            </a:r>
          </a:p>
          <a:p>
            <a:pPr marL="84138" indent="274638" algn="just">
              <a:spcBef>
                <a:spcPts val="600"/>
              </a:spcBef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916" name="AutoShape 20" descr="Картинки по запросу фз 323 картинки 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797152"/>
            <a:ext cx="2376264" cy="50405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Требования к экспертам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4509120"/>
            <a:ext cx="597666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Стаж работы по специальности не менее 5 лет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Высшее образование по соответствующей специальности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Представитель ПНО ч 3 ст.76 ФЗ № 323-ФЗ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Отсутствие конфликта интересов или иной личной заинтересованности при проведении аккредитации специалиста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6093296"/>
            <a:ext cx="8272536" cy="50405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5963" indent="-358775">
              <a:spcAft>
                <a:spcPts val="6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Эксперты аккредитационных комиссий должны пройти обучение в Методическом центре аккредитации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1008112"/>
          </a:xfrm>
        </p:spPr>
        <p:txBody>
          <a:bodyPr>
            <a:noAutofit/>
          </a:bodyPr>
          <a:lstStyle/>
          <a:p>
            <a:pPr algn="r"/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аккредитационной комиссии</a:t>
            </a:r>
            <a:endParaRPr lang="ru-RU" sz="27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088232" cy="82377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3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060848"/>
          <a:ext cx="8568952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4725144"/>
            <a:ext cx="856895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Члены аккредитационной комиссии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556792"/>
            <a:ext cx="856895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 аккредитационной комиссии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332656"/>
            <a:ext cx="6336704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РФ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Формирование АК в соответствии с приказом МЗ РФ от 02.06.2016г. № 334н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979712" y="908720"/>
            <a:ext cx="5760640" cy="576064"/>
          </a:xfrm>
          <a:prstGeom prst="downArrow">
            <a:avLst>
              <a:gd name="adj1" fmla="val 50000"/>
              <a:gd name="adj2" fmla="val 568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 утверждает состав АК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s://www.colourbox.com/preview/2763754-judge-with-gavel-makes-verdict-for-law-concept-desig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88640"/>
            <a:ext cx="1095242" cy="1223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58417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4000"/>
              </a:lnSpc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Этапность внедрения аккредитации специалистов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Приказ Министерства здравоохранения РФ от 21 декабря 2018 г. N 898н “О внесении изменений в сроки и этапы аккредитации специалистов, а также категорий лиц, имеющих медицинское, фармацевтическое или иное образование и подлежащих аккредитации специалистов, утвержденные приказом Министерства здравоохранения Российской Федерации от 22 декабря 2017 г. N 1043н”</a:t>
            </a:r>
            <a:br>
              <a:rPr lang="ru-RU" sz="1300" b="1" dirty="0" smtClean="0">
                <a:latin typeface="Arial" pitchFamily="34" charset="0"/>
                <a:cs typeface="Arial" pitchFamily="34" charset="0"/>
              </a:rPr>
            </a:br>
            <a:endParaRPr lang="ru-RU" sz="13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skgtk.ru/doc/ak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93096"/>
            <a:ext cx="1999644" cy="158574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2564904"/>
          <a:ext cx="8784976" cy="3960440"/>
        </p:xfrm>
        <a:graphic>
          <a:graphicData uri="http://schemas.openxmlformats.org/drawingml/2006/table">
            <a:tbl>
              <a:tblPr/>
              <a:tblGrid>
                <a:gridCol w="3249216"/>
                <a:gridCol w="2614131"/>
                <a:gridCol w="2921629"/>
              </a:tblGrid>
              <a:tr h="66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935" marR="44935" marT="22468" marB="22468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01.01.2020</a:t>
                      </a:r>
                    </a:p>
                  </a:txBody>
                  <a:tcPr marL="44935" marR="44935" marT="22468" marB="22468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01.01.2021</a:t>
                      </a:r>
                    </a:p>
                  </a:txBody>
                  <a:tcPr marL="44935" marR="44935" marT="22468" marB="22468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F1F5"/>
                    </a:solidFill>
                  </a:tcPr>
                </a:tc>
              </a:tr>
              <a:tr h="3297581">
                <a:tc>
                  <a:txBody>
                    <a:bodyPr/>
                    <a:lstStyle/>
                    <a:p>
                      <a:pPr marL="271463" lvl="0" indent="-2714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"/>
                        <a:tabLst>
                          <a:tab pos="271463" algn="l"/>
                          <a:tab pos="1489075" algn="l"/>
                        </a:tabLst>
                      </a:pPr>
                      <a:r>
                        <a:rPr lang="ru-RU" sz="1400" b="1" kern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Первичная и специализированная  аккредитация </a:t>
                      </a:r>
                      <a:endParaRPr lang="ru-RU" sz="1400" b="1" kern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71463" lvl="0" indent="-2714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"/>
                        <a:tabLst>
                          <a:tab pos="271463" algn="l"/>
                          <a:tab pos="1489075" algn="l"/>
                        </a:tabLst>
                      </a:pPr>
                      <a:endParaRPr lang="ru-RU" sz="1400" kern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Высшее образование (ординатура)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Высшее образование и профессиональная переподготовка «Неврология», «Кардиология», «Общая врачебная практика (семейная медицина)», «онкология», «Педиатрия», «Терапия»</a:t>
                      </a:r>
                    </a:p>
                  </a:txBody>
                  <a:tcPr marL="44935" marR="44935" marT="22468" marB="22468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"/>
                        <a:tabLst>
                          <a:tab pos="268605" algn="l"/>
                          <a:tab pos="1489075" algn="l"/>
                        </a:tabLst>
                      </a:pPr>
                      <a:r>
                        <a:rPr lang="ru-RU" sz="1400" b="1" kern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первичная и специализированная аккредитация </a:t>
                      </a:r>
                      <a:endParaRPr lang="ru-RU" sz="1400" b="1" kern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975" lvl="0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268605" algn="l"/>
                          <a:tab pos="1489075" algn="l"/>
                        </a:tabLst>
                      </a:pPr>
                      <a:endParaRPr lang="ru-RU" sz="1400" kern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Высшее образование (</a:t>
                      </a:r>
                      <a:r>
                        <a:rPr lang="ru-RU" sz="1400" kern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бакалавриат</a:t>
                      </a:r>
                      <a:r>
                        <a:rPr lang="ru-RU" sz="1400" kern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магистратура, ординатура)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Профессиональная переподготовка;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Среднее профессиональное образование  </a:t>
                      </a:r>
                    </a:p>
                  </a:txBody>
                  <a:tcPr marL="44935" marR="44935" marT="22468" marB="22468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"/>
                        <a:tabLst>
                          <a:tab pos="268605" algn="l"/>
                          <a:tab pos="1489075" algn="l"/>
                        </a:tabLst>
                      </a:pPr>
                      <a:r>
                        <a:rPr lang="ru-RU" sz="1400" b="1" kern="1400" dirty="0" smtClean="0">
                          <a:latin typeface="Times New Roman"/>
                          <a:ea typeface="Calibri"/>
                        </a:rPr>
                        <a:t>первичная и специализированная аккредитация </a:t>
                      </a:r>
                      <a:endParaRPr lang="ru-RU" sz="1400" kern="1400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dirty="0" smtClean="0">
                          <a:latin typeface="Times New Roman"/>
                          <a:ea typeface="Calibri"/>
                        </a:rPr>
                        <a:t>не прошедшие аккредитацию на этапах 1-3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400" dirty="0" smtClean="0">
                        <a:latin typeface="Times New Roman"/>
                        <a:ea typeface="Calibri"/>
                      </a:endParaRPr>
                    </a:p>
                    <a:p>
                      <a:pPr marL="180975" lvl="0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"/>
                        <a:tabLst>
                          <a:tab pos="180975" algn="l"/>
                          <a:tab pos="1489075" algn="l"/>
                        </a:tabLst>
                      </a:pPr>
                      <a:r>
                        <a:rPr lang="ru-RU" sz="1400" b="1" kern="1400" dirty="0" smtClean="0">
                          <a:latin typeface="Times New Roman"/>
                          <a:ea typeface="Calibri"/>
                        </a:rPr>
                        <a:t>Периодическая  аккредитация </a:t>
                      </a:r>
                      <a:endParaRPr lang="ru-RU" sz="1400" kern="1400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dirty="0" smtClean="0">
                          <a:latin typeface="Times New Roman"/>
                          <a:ea typeface="Calibri"/>
                        </a:rPr>
                        <a:t>Все специалисты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ru-RU" sz="1400" kern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935" marR="44935" marT="22468" marB="22468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179512" y="2276872"/>
            <a:ext cx="8964488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узел 14"/>
          <p:cNvSpPr/>
          <p:nvPr/>
        </p:nvSpPr>
        <p:spPr>
          <a:xfrm>
            <a:off x="467544" y="2636912"/>
            <a:ext cx="2160240" cy="57606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kern="1400" dirty="0" smtClean="0">
                <a:solidFill>
                  <a:schemeClr val="tx1"/>
                </a:solidFill>
                <a:latin typeface="Times New Roman"/>
                <a:ea typeface="Calibri"/>
              </a:rPr>
              <a:t>с 01.01.2019</a:t>
            </a:r>
            <a:endParaRPr lang="ru-RU" sz="1400" b="1" kern="1400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122413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Информационные и методические материалы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 прохождению процедуры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аккредитации специалистами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9944" t="14933" r="12246" b="51988"/>
          <a:stretch>
            <a:fillRect/>
          </a:stretch>
        </p:blipFill>
        <p:spPr bwMode="auto">
          <a:xfrm>
            <a:off x="179512" y="2996952"/>
            <a:ext cx="8784976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авая фигурная скобка 6"/>
          <p:cNvSpPr/>
          <p:nvPr/>
        </p:nvSpPr>
        <p:spPr>
          <a:xfrm rot="5400000">
            <a:off x="5004048" y="4653136"/>
            <a:ext cx="540060" cy="1404156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5008" y="1412776"/>
            <a:ext cx="89289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официального сайта Методического центра аккредитации специалистов Минздрава России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www.fmza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– раздел Первичная специализированной аккредитации</a:t>
            </a:r>
          </a:p>
          <a:p>
            <a:pPr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– инструкции и методические материалы для аккредитации специалистов по всем специальностям</a:t>
            </a:r>
          </a:p>
          <a:p>
            <a:pPr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– выбор специальности для доступа к странице с оценочными средствами</a:t>
            </a:r>
          </a:p>
          <a:p>
            <a:pPr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– раздел для прохождения репетиционного тестирования 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и по запросу фз 323 картинки и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88640"/>
            <a:ext cx="2232247" cy="9361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51520" y="558924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Репетиционное тестирование по специальностям</a:t>
            </a:r>
          </a:p>
          <a:p>
            <a:pPr lvl="0"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попыток не ограничено.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7504</TotalTime>
  <Words>1437</Words>
  <Application>Microsoft Office PowerPoint</Application>
  <PresentationFormat>Экран (4:3)</PresentationFormat>
  <Paragraphs>213</Paragraphs>
  <Slides>25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    Аккредитация        ФЗ № 323-ФЗ        </vt:lpstr>
      <vt:lpstr> Аккредитация        ФЗ № 323-ФЗ</vt:lpstr>
      <vt:lpstr> Нормативно-правовое регулирование</vt:lpstr>
      <vt:lpstr>Виды аккредитации специалистов  Приказ Министерства здравоохранения Российской Федерации  от 02.06.2016 №334н </vt:lpstr>
      <vt:lpstr>Формирование аккредитационной комиссии</vt:lpstr>
      <vt:lpstr>Презентация PowerPoint</vt:lpstr>
      <vt:lpstr>Этапность внедрения аккредитации специалистов  Приказ Министерства здравоохранения РФ от 21 декабря 2018 г. N 898н “О внесении изменений в сроки и этапы аккредитации специалистов, а также категорий лиц, имеющих медицинское, фармацевтическое или иное образование и подлежащих аккредитации специалистов, утвержденные приказом Министерства здравоохранения Российской Федерации от 22 декабря 2017 г. N 1043н” </vt:lpstr>
      <vt:lpstr>Информационные и методические материалы  по прохождению процедуры  аккредитации специалистами</vt:lpstr>
      <vt:lpstr>  Нормативно-правовое регулирование       2021</vt:lpstr>
      <vt:lpstr>Презентация PowerPoint</vt:lpstr>
      <vt:lpstr>Презентация PowerPoint</vt:lpstr>
      <vt:lpstr>Документы для допуска к процедуре   аккредитации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Сапожникова Ия Валерьевна</dc:creator>
  <cp:lastModifiedBy>палата медицинская</cp:lastModifiedBy>
  <cp:revision>631</cp:revision>
  <dcterms:created xsi:type="dcterms:W3CDTF">2017-03-17T07:27:52Z</dcterms:created>
  <dcterms:modified xsi:type="dcterms:W3CDTF">2021-02-25T10:15:11Z</dcterms:modified>
</cp:coreProperties>
</file>