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62" r:id="rId2"/>
    <p:sldId id="306" r:id="rId3"/>
    <p:sldId id="303" r:id="rId4"/>
    <p:sldId id="304" r:id="rId5"/>
    <p:sldId id="310" r:id="rId6"/>
    <p:sldId id="305" r:id="rId7"/>
    <p:sldId id="307" r:id="rId8"/>
    <p:sldId id="308" r:id="rId9"/>
  </p:sldIdLst>
  <p:sldSz cx="24384000" cy="13716000"/>
  <p:notesSz cx="6858000" cy="9144000"/>
  <p:embeddedFontLst>
    <p:embeddedFont>
      <p:font typeface="Akrobat Bold" panose="00000800000000000000" charset="-52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KievitPro-Bold" panose="020B0604020202020204" charset="0"/>
      <p:bold r:id="rId16"/>
    </p:embeddedFont>
    <p:embeddedFont>
      <p:font typeface="KievitPro-Book" panose="020B0604020202020204" charset="0"/>
      <p:regular r:id="rId17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C00000"/>
    <a:srgbClr val="6F7B87"/>
    <a:srgbClr val="B1B4BB"/>
    <a:srgbClr val="454B55"/>
    <a:srgbClr val="889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116" autoAdjust="0"/>
  </p:normalViewPr>
  <p:slideViewPr>
    <p:cSldViewPr snapToGrid="0">
      <p:cViewPr varScale="1">
        <p:scale>
          <a:sx n="28" d="100"/>
          <a:sy n="28" d="100"/>
        </p:scale>
        <p:origin x="885" y="73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9187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БИЗНЕС-ВИЗУАЛИЗАЦИЯ\0_Прочее_Брендбук цвета лого и тд\Альфа_Имиджи\4f2265a07c87d765f1eaaedc912a607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67"/>
          <a:stretch/>
        </p:blipFill>
        <p:spPr bwMode="auto">
          <a:xfrm>
            <a:off x="1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араллелограмм 2"/>
          <p:cNvSpPr/>
          <p:nvPr/>
        </p:nvSpPr>
        <p:spPr>
          <a:xfrm rot="4798877">
            <a:off x="11342728" y="-231987"/>
            <a:ext cx="19463273" cy="13671430"/>
          </a:xfrm>
          <a:prstGeom prst="parallelogram">
            <a:avLst/>
          </a:prstGeom>
          <a:solidFill>
            <a:srgbClr val="DE0000">
              <a:alpha val="72000"/>
            </a:srgbClr>
          </a:solidFill>
          <a:ln w="127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4190133" y="1223622"/>
            <a:ext cx="10634133" cy="31382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95363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6600" b="0" dirty="0">
                <a:solidFill>
                  <a:schemeClr val="bg1"/>
                </a:solidFill>
                <a:latin typeface="KievitPro-Bold" panose="02000503050000020004" pitchFamily="2" charset="0"/>
                <a:cs typeface="Calibri" panose="020F0502020204030204" pitchFamily="34" charset="0"/>
              </a:rPr>
              <a:t>Комплексное страхование ответственности</a:t>
            </a:r>
            <a:br>
              <a:rPr lang="ru-RU" sz="6600" b="0" dirty="0">
                <a:solidFill>
                  <a:schemeClr val="bg1"/>
                </a:solidFill>
                <a:latin typeface="KievitPro-Bold" panose="02000503050000020004" pitchFamily="2" charset="0"/>
                <a:cs typeface="Calibri" panose="020F0502020204030204" pitchFamily="34" charset="0"/>
              </a:rPr>
            </a:br>
            <a:r>
              <a:rPr lang="ru-RU" sz="6600" b="0" dirty="0">
                <a:solidFill>
                  <a:schemeClr val="bg1"/>
                </a:solidFill>
                <a:latin typeface="KievitPro-Bold" panose="02000503050000020004" pitchFamily="2" charset="0"/>
                <a:cs typeface="Calibri" panose="020F0502020204030204" pitchFamily="34" charset="0"/>
              </a:rPr>
              <a:t>медицинских организаций и медицинских работников</a:t>
            </a:r>
          </a:p>
          <a:p>
            <a:pPr algn="l" defTabSz="995363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6600" b="0" dirty="0">
                <a:solidFill>
                  <a:schemeClr val="bg1"/>
                </a:solidFill>
                <a:latin typeface="KievitPro-Bold" panose="02000503050000020004" pitchFamily="2" charset="0"/>
                <a:cs typeface="Calibri" panose="020F0502020204030204" pitchFamily="34" charset="0"/>
              </a:rPr>
              <a:t>Челябинской области</a:t>
            </a:r>
          </a:p>
        </p:txBody>
      </p:sp>
      <p:pic>
        <p:nvPicPr>
          <p:cNvPr id="9" name="Picture 2" descr="Файл:Logo alfastrah.sv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8" y="749702"/>
            <a:ext cx="4281295" cy="88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235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5522185" y="596124"/>
            <a:ext cx="0" cy="1180185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Файл:Logo alfastrah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8" y="749702"/>
            <a:ext cx="4281295" cy="88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06297" y="587813"/>
            <a:ext cx="17011357" cy="1695371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r>
              <a:rPr lang="ru-RU" sz="7200" dirty="0">
                <a:latin typeface="KievitPro-Bold" panose="02000503050000020004" pitchFamily="2" charset="0"/>
                <a:cs typeface="Calibri" panose="020F0502020204030204" pitchFamily="34" charset="0"/>
              </a:rPr>
              <a:t>Кто может быть застрахован</a:t>
            </a:r>
            <a:endParaRPr lang="ru-RU" altLang="ru-RU" sz="7200" dirty="0">
              <a:latin typeface="KievitPro-Bold" panose="02000503050000020004" pitchFamily="2" charset="0"/>
              <a:cs typeface="Calibri" panose="020F0502020204030204" pitchFamily="34" charset="0"/>
            </a:endParaRPr>
          </a:p>
        </p:txBody>
      </p:sp>
      <p:pic>
        <p:nvPicPr>
          <p:cNvPr id="5" name="Picture 4" descr="C:\Users\SilaevaAS\Downloads\doctor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27" y="3722962"/>
            <a:ext cx="1893888" cy="1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6092295" y="4162074"/>
            <a:ext cx="66976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95363">
              <a:spcBef>
                <a:spcPct val="20000"/>
              </a:spcBef>
              <a:buClr>
                <a:srgbClr val="253471"/>
              </a:buClr>
              <a:buSzPct val="90000"/>
              <a:buBlip>
                <a:blip r:embed="rId4"/>
              </a:buBlip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253471"/>
              </a:buClr>
              <a:buSzPct val="90000"/>
              <a:buFont typeface="Wingdings 3" pitchFamily="18" charset="2"/>
              <a:buBlip>
                <a:blip r:embed="rId5"/>
              </a:buBlip>
              <a:defRPr sz="2600">
                <a:solidFill>
                  <a:srgbClr val="253471"/>
                </a:solidFill>
                <a:latin typeface="Arial" pitchFamily="34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FF6416"/>
              </a:buClr>
              <a:buSzPct val="75000"/>
              <a:buFont typeface="Arial" pitchFamily="34" charset="0"/>
              <a:buChar char="●"/>
              <a:defRPr sz="15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15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None/>
            </a:pPr>
            <a:r>
              <a:rPr lang="ru-RU" altLang="ru-RU" sz="6000" b="0" dirty="0">
                <a:latin typeface="KievitPro-Bold" panose="02000503050000020004" pitchFamily="2" charset="0"/>
              </a:rPr>
              <a:t>Врач</a:t>
            </a:r>
          </a:p>
        </p:txBody>
      </p:sp>
      <p:sp>
        <p:nvSpPr>
          <p:cNvPr id="7" name="Прямоугольник 13"/>
          <p:cNvSpPr>
            <a:spLocks noChangeArrowheads="1"/>
          </p:cNvSpPr>
          <p:nvPr/>
        </p:nvSpPr>
        <p:spPr bwMode="auto">
          <a:xfrm>
            <a:off x="1747318" y="6491300"/>
            <a:ext cx="1007682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95363">
              <a:spcBef>
                <a:spcPct val="20000"/>
              </a:spcBef>
              <a:buClr>
                <a:srgbClr val="253471"/>
              </a:buClr>
              <a:buSzPct val="90000"/>
              <a:buBlip>
                <a:blip r:embed="rId4"/>
              </a:buBlip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253471"/>
              </a:buClr>
              <a:buSzPct val="90000"/>
              <a:buFont typeface="Wingdings 3" pitchFamily="18" charset="2"/>
              <a:buBlip>
                <a:blip r:embed="rId5"/>
              </a:buBlip>
              <a:defRPr sz="2600">
                <a:solidFill>
                  <a:srgbClr val="253471"/>
                </a:solidFill>
                <a:latin typeface="Arial" pitchFamily="34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FF6416"/>
              </a:buClr>
              <a:buSzPct val="75000"/>
              <a:buFont typeface="Arial" pitchFamily="34" charset="0"/>
              <a:buChar char="●"/>
              <a:defRPr sz="15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15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None/>
            </a:pPr>
            <a:r>
              <a:rPr lang="ru-RU" altLang="ru-RU" sz="3600" b="0" dirty="0">
                <a:latin typeface="KievitPro-Book" panose="02000503040000020004" pitchFamily="2" charset="0"/>
              </a:rPr>
              <a:t>Специализация:</a:t>
            </a:r>
          </a:p>
          <a:p>
            <a:pPr marL="457200" indent="-457200" algn="l">
              <a:spcBef>
                <a:spcPct val="0"/>
              </a:spcBef>
              <a:buClr>
                <a:srgbClr val="C00000"/>
              </a:buClr>
              <a:buSzTx/>
              <a:buFont typeface="Courier New" panose="02070309020205020404" pitchFamily="49" charset="0"/>
              <a:buChar char="o"/>
            </a:pPr>
            <a:r>
              <a:rPr lang="ru-RU" altLang="ru-RU" sz="3600" b="0" dirty="0">
                <a:latin typeface="KievitPro-Book" panose="02000503040000020004" pitchFamily="2" charset="0"/>
              </a:rPr>
              <a:t>Акушерство-гинекология, </a:t>
            </a:r>
            <a:r>
              <a:rPr lang="ru-RU" altLang="ru-RU" sz="3600" b="0" dirty="0" err="1">
                <a:latin typeface="KievitPro-Book" panose="02000503040000020004" pitchFamily="2" charset="0"/>
              </a:rPr>
              <a:t>репродуктология</a:t>
            </a:r>
            <a:r>
              <a:rPr lang="ru-RU" altLang="ru-RU" sz="3600" b="0" dirty="0">
                <a:latin typeface="KievitPro-Book" panose="02000503040000020004" pitchFamily="2" charset="0"/>
              </a:rPr>
              <a:t>, эмбриология</a:t>
            </a:r>
          </a:p>
          <a:p>
            <a:pPr marL="457200" indent="-457200" algn="l">
              <a:spcBef>
                <a:spcPct val="0"/>
              </a:spcBef>
              <a:buClr>
                <a:srgbClr val="C00000"/>
              </a:buClr>
              <a:buSzTx/>
              <a:buFont typeface="Courier New" panose="02070309020205020404" pitchFamily="49" charset="0"/>
              <a:buChar char="o"/>
            </a:pPr>
            <a:r>
              <a:rPr lang="ru-RU" altLang="ru-RU" sz="3600" b="0" dirty="0">
                <a:latin typeface="KievitPro-Book" panose="02000503040000020004" pitchFamily="2" charset="0"/>
              </a:rPr>
              <a:t>Любая хирургия (за исключением пластической)</a:t>
            </a:r>
          </a:p>
          <a:p>
            <a:pPr marL="457200" indent="-457200" algn="l">
              <a:spcBef>
                <a:spcPct val="0"/>
              </a:spcBef>
              <a:buClr>
                <a:srgbClr val="C00000"/>
              </a:buClr>
              <a:buSzTx/>
              <a:buFont typeface="Courier New" panose="02070309020205020404" pitchFamily="49" charset="0"/>
              <a:buChar char="o"/>
            </a:pPr>
            <a:r>
              <a:rPr lang="ru-RU" altLang="ru-RU" sz="3600" b="0" dirty="0">
                <a:latin typeface="KievitPro-Book" panose="02000503040000020004" pitchFamily="2" charset="0"/>
              </a:rPr>
              <a:t>Любая стоматология</a:t>
            </a:r>
          </a:p>
          <a:p>
            <a:pPr marL="457200" indent="-457200" algn="l">
              <a:spcBef>
                <a:spcPct val="0"/>
              </a:spcBef>
              <a:buClr>
                <a:srgbClr val="C00000"/>
              </a:buClr>
              <a:buSzTx/>
              <a:buFont typeface="Courier New" panose="02070309020205020404" pitchFamily="49" charset="0"/>
              <a:buChar char="o"/>
            </a:pPr>
            <a:r>
              <a:rPr lang="ru-RU" altLang="ru-RU" sz="3600" b="0" dirty="0">
                <a:latin typeface="KievitPro-Book" panose="02000503040000020004" pitchFamily="2" charset="0"/>
              </a:rPr>
              <a:t>Анестезиология-реаниматология</a:t>
            </a:r>
          </a:p>
          <a:p>
            <a:pPr marL="457200" indent="-457200" algn="l">
              <a:spcBef>
                <a:spcPct val="0"/>
              </a:spcBef>
              <a:buClr>
                <a:srgbClr val="C00000"/>
              </a:buClr>
              <a:buSzTx/>
              <a:buFont typeface="Courier New" panose="02070309020205020404" pitchFamily="49" charset="0"/>
              <a:buChar char="o"/>
            </a:pPr>
            <a:r>
              <a:rPr lang="ru-RU" altLang="ru-RU" sz="3600" b="0" dirty="0">
                <a:latin typeface="KievitPro-Book" panose="02000503040000020004" pitchFamily="2" charset="0"/>
              </a:rPr>
              <a:t>Эндоскопия, трансплантология, травматология и ортопедия</a:t>
            </a:r>
          </a:p>
          <a:p>
            <a:pPr marL="457200" indent="-457200" algn="l">
              <a:spcBef>
                <a:spcPct val="0"/>
              </a:spcBef>
              <a:buClr>
                <a:srgbClr val="C00000"/>
              </a:buClr>
              <a:buSzTx/>
              <a:buFont typeface="Courier New" panose="02070309020205020404" pitchFamily="49" charset="0"/>
              <a:buChar char="o"/>
            </a:pPr>
            <a:r>
              <a:rPr lang="ru-RU" altLang="ru-RU" sz="3600" dirty="0">
                <a:latin typeface="KievitPro-Book" panose="02000503040000020004" pitchFamily="2" charset="0"/>
              </a:rPr>
              <a:t>Иные </a:t>
            </a:r>
            <a:r>
              <a:rPr lang="ru-RU" altLang="ru-RU" sz="3600" b="0" dirty="0">
                <a:latin typeface="KievitPro-Book" panose="02000503040000020004" pitchFamily="2" charset="0"/>
              </a:rPr>
              <a:t>специальности</a:t>
            </a:r>
          </a:p>
        </p:txBody>
      </p:sp>
      <p:pic>
        <p:nvPicPr>
          <p:cNvPr id="3074" name="Picture 2" descr="C:\Users\SilaevaAS\Downloads\doctor (2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085" y="3722962"/>
            <a:ext cx="1930265" cy="193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13"/>
          <p:cNvSpPr>
            <a:spLocks noChangeArrowheads="1"/>
          </p:cNvSpPr>
          <p:nvPr/>
        </p:nvSpPr>
        <p:spPr bwMode="auto">
          <a:xfrm>
            <a:off x="16737833" y="3722962"/>
            <a:ext cx="66976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95363">
              <a:spcBef>
                <a:spcPct val="20000"/>
              </a:spcBef>
              <a:buClr>
                <a:srgbClr val="253471"/>
              </a:buClr>
              <a:buSzPct val="90000"/>
              <a:buBlip>
                <a:blip r:embed="rId4"/>
              </a:buBlip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253471"/>
              </a:buClr>
              <a:buSzPct val="90000"/>
              <a:buFont typeface="Wingdings 3" pitchFamily="18" charset="2"/>
              <a:buBlip>
                <a:blip r:embed="rId5"/>
              </a:buBlip>
              <a:defRPr sz="2600">
                <a:solidFill>
                  <a:srgbClr val="253471"/>
                </a:solidFill>
                <a:latin typeface="Arial" pitchFamily="34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FF6416"/>
              </a:buClr>
              <a:buSzPct val="75000"/>
              <a:buFont typeface="Arial" pitchFamily="34" charset="0"/>
              <a:buChar char="●"/>
              <a:defRPr sz="15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15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None/>
            </a:pPr>
            <a:r>
              <a:rPr lang="ru-RU" altLang="ru-RU" sz="6000" b="0" dirty="0">
                <a:latin typeface="KievitPro-Bold" panose="02000503050000020004" pitchFamily="2" charset="0"/>
              </a:rPr>
              <a:t>Младший и средний медицинский персонал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17085" y="8243140"/>
            <a:ext cx="687717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altLang="ru-RU" sz="3600" b="0" dirty="0">
                <a:solidFill>
                  <a:schemeClr val="tx1"/>
                </a:solidFill>
                <a:latin typeface="KievitPro-Book" panose="02000503040000020004" pitchFamily="2" charset="0"/>
              </a:rPr>
              <a:t>Специализация не указывается</a:t>
            </a:r>
          </a:p>
          <a:p>
            <a:pPr algn="l">
              <a:spcBef>
                <a:spcPct val="0"/>
              </a:spcBef>
            </a:pPr>
            <a:endParaRPr lang="ru-RU" altLang="ru-RU" sz="3200" b="0" dirty="0">
              <a:latin typeface="KievitPro-Book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94965" y="2990591"/>
            <a:ext cx="20828000" cy="1828800"/>
          </a:xfrm>
        </p:spPr>
        <p:txBody>
          <a:bodyPr>
            <a:normAutofit fontScale="90000"/>
          </a:bodyPr>
          <a:lstStyle/>
          <a:p>
            <a:br>
              <a:rPr lang="ru-RU" sz="4800" b="1" dirty="0">
                <a:solidFill>
                  <a:schemeClr val="tx1"/>
                </a:solidFill>
                <a:latin typeface="KievitPro-Book" panose="02000503040000020004" pitchFamily="2" charset="0"/>
              </a:rPr>
            </a:br>
            <a:br>
              <a:rPr lang="ru-RU" sz="6200" b="1" dirty="0">
                <a:solidFill>
                  <a:schemeClr val="tx1"/>
                </a:solidFill>
                <a:latin typeface="KievitPro-Book" panose="02000503040000020004" pitchFamily="2" charset="0"/>
              </a:rPr>
            </a:br>
            <a:r>
              <a:rPr lang="ru-RU" sz="6200" b="1" dirty="0">
                <a:solidFill>
                  <a:schemeClr val="tx1"/>
                </a:solidFill>
                <a:latin typeface="KievitPro-Bold" panose="02000503050000020004" pitchFamily="2" charset="0"/>
              </a:rPr>
              <a:t>Страхование по специальным льготным тарифам возможно </a:t>
            </a:r>
            <a:r>
              <a:rPr lang="ru-RU" sz="6200" b="1" u="sng" dirty="0">
                <a:solidFill>
                  <a:schemeClr val="tx1"/>
                </a:solidFill>
                <a:latin typeface="KievitPro-Bold" panose="02000503050000020004" pitchFamily="2" charset="0"/>
              </a:rPr>
              <a:t>только через Медицинскую палату Челябинской области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1778000" y="4087906"/>
            <a:ext cx="20828000" cy="8713694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955098"/>
              </p:ext>
            </p:extLst>
          </p:nvPr>
        </p:nvGraphicFramePr>
        <p:xfrm>
          <a:off x="696919" y="5550875"/>
          <a:ext cx="23288498" cy="67759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34968">
                  <a:extLst>
                    <a:ext uri="{9D8B030D-6E8A-4147-A177-3AD203B41FA5}">
                      <a16:colId xmlns:a16="http://schemas.microsoft.com/office/drawing/2014/main" val="3023697205"/>
                    </a:ext>
                  </a:extLst>
                </a:gridCol>
                <a:gridCol w="5100410">
                  <a:extLst>
                    <a:ext uri="{9D8B030D-6E8A-4147-A177-3AD203B41FA5}">
                      <a16:colId xmlns:a16="http://schemas.microsoft.com/office/drawing/2014/main" val="3854562263"/>
                    </a:ext>
                  </a:extLst>
                </a:gridCol>
                <a:gridCol w="4787405">
                  <a:extLst>
                    <a:ext uri="{9D8B030D-6E8A-4147-A177-3AD203B41FA5}">
                      <a16:colId xmlns:a16="http://schemas.microsoft.com/office/drawing/2014/main" val="2056978665"/>
                    </a:ext>
                  </a:extLst>
                </a:gridCol>
                <a:gridCol w="5165715">
                  <a:extLst>
                    <a:ext uri="{9D8B030D-6E8A-4147-A177-3AD203B41FA5}">
                      <a16:colId xmlns:a16="http://schemas.microsoft.com/office/drawing/2014/main" val="431170108"/>
                    </a:ext>
                  </a:extLst>
                </a:gridCol>
              </a:tblGrid>
              <a:tr h="289073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5200" b="1" dirty="0">
                          <a:effectLst/>
                          <a:latin typeface="KievitPro-Book" panose="02000503040000020004" pitchFamily="2" charset="0"/>
                        </a:rPr>
                        <a:t>Лимит ответственности на одного медицинского работника, руб.</a:t>
                      </a:r>
                      <a:endParaRPr lang="ru-RU" sz="5200" b="1" dirty="0">
                        <a:effectLst/>
                        <a:latin typeface="KievitPro-Book" panose="02000503040000020004" pitchFamily="2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5200" b="1" dirty="0">
                          <a:effectLst/>
                          <a:latin typeface="KievitPro-Book" panose="02000503040000020004" pitchFamily="2" charset="0"/>
                        </a:rPr>
                        <a:t>500 000</a:t>
                      </a:r>
                      <a:endParaRPr lang="ru-RU" sz="5200" b="1" dirty="0">
                        <a:effectLst/>
                        <a:latin typeface="KievitPro-Book" panose="02000503040000020004" pitchFamily="2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5200" b="1" dirty="0">
                          <a:effectLst/>
                          <a:latin typeface="KievitPro-Book" panose="02000503040000020004" pitchFamily="2" charset="0"/>
                        </a:rPr>
                        <a:t>1 000 000</a:t>
                      </a:r>
                      <a:endParaRPr lang="ru-RU" sz="5200" b="1" dirty="0">
                        <a:effectLst/>
                        <a:latin typeface="KievitPro-Book" panose="02000503040000020004" pitchFamily="2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5200" b="1" dirty="0">
                          <a:effectLst/>
                          <a:latin typeface="KievitPro-Book" panose="02000503040000020004" pitchFamily="2" charset="0"/>
                        </a:rPr>
                        <a:t>2 000 000</a:t>
                      </a:r>
                      <a:endParaRPr lang="ru-RU" sz="5200" b="1" dirty="0">
                        <a:effectLst/>
                        <a:latin typeface="KievitPro-Book" panose="02000503040000020004" pitchFamily="2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177727219"/>
                  </a:ext>
                </a:extLst>
              </a:tr>
              <a:tr h="3885201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5200" b="1" dirty="0">
                          <a:effectLst/>
                          <a:latin typeface="KievitPro-Book" panose="02000503040000020004" pitchFamily="2" charset="0"/>
                        </a:rPr>
                        <a:t>Стоимость страхования одного работника, руб.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5200" b="1" dirty="0">
                          <a:effectLst/>
                          <a:latin typeface="KievitPro-Book" panose="02000503040000020004" pitchFamily="2" charset="0"/>
                        </a:rPr>
                        <a:t>(</a:t>
                      </a:r>
                      <a:r>
                        <a:rPr lang="ru-RU" sz="5200" b="1" u="sng" dirty="0">
                          <a:effectLst/>
                          <a:latin typeface="KievitPro-Book" panose="02000503040000020004" pitchFamily="2" charset="0"/>
                        </a:rPr>
                        <a:t>зависит от специализации</a:t>
                      </a:r>
                      <a:r>
                        <a:rPr lang="ru-RU" sz="5200" b="1" dirty="0">
                          <a:effectLst/>
                          <a:latin typeface="KievitPro-Book" panose="02000503040000020004" pitchFamily="2" charset="0"/>
                        </a:rPr>
                        <a:t>) </a:t>
                      </a:r>
                      <a:endParaRPr lang="ru-RU" sz="5200" b="1" dirty="0">
                        <a:effectLst/>
                        <a:latin typeface="KievitPro-Book" panose="02000503040000020004" pitchFamily="2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5200" b="1" dirty="0">
                          <a:effectLst/>
                          <a:latin typeface="KievitPro-Book" panose="02000503040000020004" pitchFamily="2" charset="0"/>
                        </a:rPr>
                        <a:t>2 500 /2 800</a:t>
                      </a:r>
                      <a:endParaRPr lang="ru-RU" sz="5200" b="1" dirty="0">
                        <a:effectLst/>
                        <a:latin typeface="KievitPro-Book" panose="02000503040000020004" pitchFamily="2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5200" b="1" dirty="0">
                          <a:effectLst/>
                          <a:latin typeface="KievitPro-Book" panose="02000503040000020004" pitchFamily="2" charset="0"/>
                        </a:rPr>
                        <a:t>4 000 /4</a:t>
                      </a:r>
                      <a:r>
                        <a:rPr lang="ru-RU" sz="5200" b="1" baseline="0" dirty="0">
                          <a:effectLst/>
                          <a:latin typeface="KievitPro-Book" panose="02000503040000020004" pitchFamily="2" charset="0"/>
                        </a:rPr>
                        <a:t> 500</a:t>
                      </a:r>
                      <a:endParaRPr lang="ru-RU" sz="5200" b="1" dirty="0">
                        <a:effectLst/>
                        <a:latin typeface="KievitPro-Book" panose="02000503040000020004" pitchFamily="2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5200" b="1" dirty="0">
                          <a:effectLst/>
                          <a:latin typeface="KievitPro-Book" panose="02000503040000020004" pitchFamily="2" charset="0"/>
                        </a:rPr>
                        <a:t>5 000 /5 500</a:t>
                      </a:r>
                      <a:endParaRPr lang="ru-RU" sz="5200" b="1" dirty="0">
                        <a:effectLst/>
                        <a:latin typeface="KievitPro-Book" panose="02000503040000020004" pitchFamily="2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371229916"/>
                  </a:ext>
                </a:extLst>
              </a:tr>
            </a:tbl>
          </a:graphicData>
        </a:graphic>
      </p:graphicFrame>
      <p:pic>
        <p:nvPicPr>
          <p:cNvPr id="9" name="Picture 2" descr="Файл:Logo alfastrah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8" y="749702"/>
            <a:ext cx="4281295" cy="88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497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15660" y="1723292"/>
            <a:ext cx="20620893" cy="6348046"/>
          </a:xfrm>
        </p:spPr>
        <p:txBody>
          <a:bodyPr>
            <a:normAutofit fontScale="90000"/>
          </a:bodyPr>
          <a:lstStyle/>
          <a:p>
            <a:br>
              <a:rPr lang="ru-RU" sz="3200" u="sng" dirty="0"/>
            </a:br>
            <a:br>
              <a:rPr lang="ru-RU" sz="3200" u="sng" dirty="0"/>
            </a:br>
            <a:br>
              <a:rPr lang="ru-RU" sz="3200" u="sng" dirty="0"/>
            </a:br>
            <a:br>
              <a:rPr lang="ru-RU" sz="3200" u="sng" dirty="0"/>
            </a:br>
            <a:br>
              <a:rPr lang="ru-RU" sz="3200" u="sng" dirty="0"/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4200" b="1" u="sng" dirty="0">
                <a:latin typeface="KievitPro-Book" panose="02000503040000020004" pitchFamily="2" charset="0"/>
              </a:rPr>
            </a:br>
            <a:br>
              <a:rPr lang="ru-RU" sz="3200" dirty="0">
                <a:latin typeface="KievitPro-Book" panose="02000503040000020004" pitchFamily="2" charset="0"/>
              </a:rPr>
            </a:br>
            <a:br>
              <a:rPr lang="ru-RU" sz="3200" dirty="0">
                <a:latin typeface="KievitPro-Book" panose="02000503040000020004" pitchFamily="2" charset="0"/>
              </a:rPr>
            </a:br>
            <a:br>
              <a:rPr lang="ru-RU" sz="3200" dirty="0">
                <a:latin typeface="KievitPro-Book" panose="02000503040000020004" pitchFamily="2" charset="0"/>
              </a:rPr>
            </a:br>
            <a:r>
              <a:rPr lang="ru-RU" sz="6000" b="1" u="sng" dirty="0">
                <a:latin typeface="KievitPro-Book" panose="02000503040000020004" pitchFamily="2" charset="0"/>
              </a:rPr>
              <a:t>СЛУЧАЙ ИЗ ПРАКТИКИ:</a:t>
            </a:r>
            <a:br>
              <a:rPr lang="ru-RU" sz="3200" dirty="0">
                <a:latin typeface="KievitPro-Book" panose="02000503040000020004" pitchFamily="2" charset="0"/>
              </a:rPr>
            </a:br>
            <a:br>
              <a:rPr lang="ru-RU" sz="3200" dirty="0">
                <a:latin typeface="KievitPro-Book" panose="02000503040000020004" pitchFamily="2" charset="0"/>
              </a:rPr>
            </a:br>
            <a:r>
              <a:rPr lang="ru-RU" sz="4300" dirty="0">
                <a:latin typeface="KievitPro-Book" panose="02000503040000020004" pitchFamily="2" charset="0"/>
              </a:rPr>
              <a:t>В городе </a:t>
            </a:r>
            <a:r>
              <a:rPr lang="en-US" sz="4300" dirty="0">
                <a:latin typeface="KievitPro-Book" panose="02000503040000020004" pitchFamily="2" charset="0"/>
              </a:rPr>
              <a:t>N </a:t>
            </a:r>
            <a:r>
              <a:rPr lang="ru-RU" sz="4300" dirty="0">
                <a:latin typeface="KievitPro-Book" panose="02000503040000020004" pitchFamily="2" charset="0"/>
              </a:rPr>
              <a:t>во время проведения оперативного хирургического вмешательства, хирургическая бригада, состоящая из двух врачей, оставила в брюшной полости марлевые тампоны. Пациентка обратилась в суд за возмещением вреда здоровью и компенсацией морального вреда в размере 800 000 рублей. Суд удовлетворил требования в полном объеме. Больница (ЛПУ) должна выплатить 800 000 рублей. Так как застрахована гражданская ответственность ЛПУ и профессиональная ответственность врачей, то АО «АльфаСтрахование» ПОЛНОСТЬЮ выплатила 800 000 рублей потерпевшей стороне.</a:t>
            </a:r>
            <a:br>
              <a:rPr lang="ru-RU" sz="4300" dirty="0">
                <a:latin typeface="KievitPro-Book" panose="02000503040000020004" pitchFamily="2" charset="0"/>
              </a:rPr>
            </a:br>
            <a:br>
              <a:rPr lang="ru-RU" sz="4300" dirty="0">
                <a:latin typeface="KievitPro-Book" panose="02000503040000020004" pitchFamily="2" charset="0"/>
              </a:rPr>
            </a:br>
            <a:br>
              <a:rPr lang="en-US" sz="4300" dirty="0">
                <a:latin typeface="KievitPro-Book" panose="02000503040000020004" pitchFamily="2" charset="0"/>
              </a:rPr>
            </a:br>
            <a:br>
              <a:rPr lang="ru-RU" sz="4000" dirty="0">
                <a:latin typeface="KievitPro-Book" panose="02000503040000020004" pitchFamily="2" charset="0"/>
              </a:rPr>
            </a:br>
            <a:endParaRPr lang="ru-RU" sz="40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"/>
          </p:nvPr>
        </p:nvSpPr>
        <p:spPr>
          <a:xfrm>
            <a:off x="2426676" y="6523891"/>
            <a:ext cx="20179323" cy="6646985"/>
          </a:xfrm>
        </p:spPr>
        <p:txBody>
          <a:bodyPr>
            <a:normAutofit/>
          </a:bodyPr>
          <a:lstStyle/>
          <a:p>
            <a:r>
              <a:rPr lang="ru-RU" b="1" u="sng" dirty="0">
                <a:latin typeface="KievitPro-Book" panose="02000503040000020004" pitchFamily="2" charset="0"/>
              </a:rPr>
              <a:t>СЛУЧАЙ ИЗ ПРАКТИКИ:</a:t>
            </a:r>
          </a:p>
          <a:p>
            <a:endParaRPr lang="ru-RU" b="1" u="sng" dirty="0">
              <a:latin typeface="KievitPro-Book" panose="02000503040000020004" pitchFamily="2" charset="0"/>
            </a:endParaRPr>
          </a:p>
          <a:p>
            <a:r>
              <a:rPr lang="ru-RU" sz="3900" dirty="0">
                <a:latin typeface="KievitPro-Book" panose="02000503040000020004" pitchFamily="2" charset="0"/>
              </a:rPr>
              <a:t>В городе </a:t>
            </a:r>
            <a:r>
              <a:rPr lang="en-US" sz="3900" dirty="0">
                <a:latin typeface="KievitPro-Book" panose="02000503040000020004" pitchFamily="2" charset="0"/>
              </a:rPr>
              <a:t>N </a:t>
            </a:r>
            <a:r>
              <a:rPr lang="ru-RU" sz="3900" dirty="0">
                <a:latin typeface="KievitPro-Book" panose="02000503040000020004" pitchFamily="2" charset="0"/>
              </a:rPr>
              <a:t>был оперирован пациент в хирургическом отделении ГБУЗ по поводу секвестрированной грыжи. Во время операции в полости диска оставлено инородное тело (фрагмент костной ложки), которое извлечь не удалось.</a:t>
            </a:r>
            <a:r>
              <a:rPr lang="en-US" sz="3900" dirty="0">
                <a:latin typeface="KievitPro-Book" panose="02000503040000020004" pitchFamily="2" charset="0"/>
              </a:rPr>
              <a:t> </a:t>
            </a:r>
            <a:r>
              <a:rPr lang="ru-RU" sz="3900" dirty="0">
                <a:latin typeface="KievitPro-Book" panose="02000503040000020004" pitchFamily="2" charset="0"/>
              </a:rPr>
              <a:t>Пациент обратился в суд с иском в размере 600 000 рублей. Суд удовлетворил иск в полном объеме. АО «АльфаСтрахование» ПОЛНОСТЬЮ оплатила </a:t>
            </a:r>
            <a:r>
              <a:rPr lang="ru-RU" sz="3900" dirty="0">
                <a:solidFill>
                  <a:srgbClr val="DE0000"/>
                </a:solidFill>
                <a:latin typeface="KievitPro-Book" panose="02000503040000020004" pitchFamily="2" charset="0"/>
              </a:rPr>
              <a:t>600 000 </a:t>
            </a:r>
            <a:r>
              <a:rPr lang="ru-RU" sz="3900" dirty="0">
                <a:latin typeface="KievitPro-Book" panose="02000503040000020004" pitchFamily="2" charset="0"/>
              </a:rPr>
              <a:t>руб. </a:t>
            </a:r>
          </a:p>
          <a:p>
            <a:endParaRPr lang="ru-RU" u="sng" dirty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4" y="2845404"/>
            <a:ext cx="1681611" cy="16816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0" y="8546978"/>
            <a:ext cx="1722515" cy="1561271"/>
          </a:xfrm>
          <a:prstGeom prst="rect">
            <a:avLst/>
          </a:prstGeom>
        </p:spPr>
      </p:pic>
      <p:pic>
        <p:nvPicPr>
          <p:cNvPr id="12" name="Picture 2" descr="Файл:Logo alfastrah.sv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0" y="375417"/>
            <a:ext cx="4281295" cy="88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329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0" y="487681"/>
            <a:ext cx="20828000" cy="12911796"/>
          </a:xfrm>
        </p:spPr>
        <p:txBody>
          <a:bodyPr>
            <a:normAutofit/>
          </a:bodyPr>
          <a:lstStyle/>
          <a:p>
            <a:br>
              <a:rPr lang="ru-RU" sz="6200" dirty="0"/>
            </a:br>
            <a:br>
              <a:rPr lang="ru-RU" sz="6200" dirty="0"/>
            </a:br>
            <a:r>
              <a:rPr lang="ru-RU" sz="6900" dirty="0">
                <a:latin typeface="KievitPro-Book" panose="02000503040000020004" pitchFamily="2" charset="0"/>
              </a:rPr>
              <a:t>ГКБ </a:t>
            </a:r>
            <a:r>
              <a:rPr lang="ru-RU" sz="6900" b="1" dirty="0">
                <a:latin typeface="KievitPro-Book" panose="02000503040000020004" pitchFamily="2" charset="0"/>
              </a:rPr>
              <a:t>№</a:t>
            </a:r>
            <a:r>
              <a:rPr lang="en-US" sz="6900" dirty="0">
                <a:latin typeface="KievitPro-Book" panose="02000503040000020004" pitchFamily="2" charset="0"/>
              </a:rPr>
              <a:t>N </a:t>
            </a:r>
            <a:r>
              <a:rPr lang="ru-RU" sz="6900" dirty="0">
                <a:latin typeface="KievitPro-Book" panose="02000503040000020004" pitchFamily="2" charset="0"/>
              </a:rPr>
              <a:t>страхует 20 хирургов</a:t>
            </a:r>
            <a:r>
              <a:rPr lang="ru-RU" sz="6900" u="sng" dirty="0">
                <a:solidFill>
                  <a:srgbClr val="FF0000"/>
                </a:solidFill>
                <a:latin typeface="KievitPro-Book" panose="02000503040000020004" pitchFamily="2" charset="0"/>
              </a:rPr>
              <a:t>,  каждого на 2 000 000 </a:t>
            </a:r>
            <a:r>
              <a:rPr lang="ru-RU" sz="6900" dirty="0">
                <a:latin typeface="KievitPro-Book" panose="02000503040000020004" pitchFamily="2" charset="0"/>
              </a:rPr>
              <a:t>рублей. За каждого нужно заплатить </a:t>
            </a:r>
            <a:r>
              <a:rPr lang="ru-RU" sz="6900" dirty="0">
                <a:solidFill>
                  <a:srgbClr val="FF0000"/>
                </a:solidFill>
                <a:latin typeface="KievitPro-Book" panose="02000503040000020004" pitchFamily="2" charset="0"/>
              </a:rPr>
              <a:t>5 500 </a:t>
            </a:r>
            <a:r>
              <a:rPr lang="ru-RU" sz="6900" dirty="0">
                <a:latin typeface="KievitPro-Book" panose="02000503040000020004" pitchFamily="2" charset="0"/>
              </a:rPr>
              <a:t>рублей. </a:t>
            </a:r>
            <a:br>
              <a:rPr lang="ru-RU" sz="6900" dirty="0">
                <a:latin typeface="KievitPro-Book" panose="02000503040000020004" pitchFamily="2" charset="0"/>
              </a:rPr>
            </a:br>
            <a:r>
              <a:rPr lang="ru-RU" sz="6900" b="1" dirty="0">
                <a:latin typeface="KievitPro-Book" panose="02000503040000020004" pitchFamily="2" charset="0"/>
              </a:rPr>
              <a:t>ИТОГО</a:t>
            </a:r>
            <a:r>
              <a:rPr lang="ru-RU" sz="6900" dirty="0">
                <a:latin typeface="KievitPro-Book" panose="02000503040000020004" pitchFamily="2" charset="0"/>
              </a:rPr>
              <a:t> за 20 хирургов=</a:t>
            </a:r>
            <a:r>
              <a:rPr lang="ru-RU" sz="6900" dirty="0">
                <a:solidFill>
                  <a:srgbClr val="FF0000"/>
                </a:solidFill>
                <a:latin typeface="KievitPro-Book" panose="02000503040000020004" pitchFamily="2" charset="0"/>
              </a:rPr>
              <a:t>110 000 р. </a:t>
            </a:r>
            <a:br>
              <a:rPr lang="ru-RU" sz="6900" dirty="0">
                <a:latin typeface="KievitPro-Book" panose="02000503040000020004" pitchFamily="2" charset="0"/>
              </a:rPr>
            </a:br>
            <a:r>
              <a:rPr lang="ru-RU" sz="6900" dirty="0">
                <a:latin typeface="KievitPro-Book" panose="02000503040000020004" pitchFamily="2" charset="0"/>
              </a:rPr>
              <a:t>Если будет иск к больнице, связанный с действиями этих хирургов, то «АльфаСтрахование»</a:t>
            </a:r>
            <a:br>
              <a:rPr lang="ru-RU" sz="6900" dirty="0">
                <a:latin typeface="KievitPro-Book" panose="02000503040000020004" pitchFamily="2" charset="0"/>
              </a:rPr>
            </a:br>
            <a:r>
              <a:rPr lang="ru-RU" sz="6900" dirty="0">
                <a:latin typeface="KievitPro-Book" panose="02000503040000020004" pitchFamily="2" charset="0"/>
              </a:rPr>
              <a:t> выплатит </a:t>
            </a:r>
            <a:r>
              <a:rPr lang="ru-RU" sz="6900" u="sng" dirty="0">
                <a:solidFill>
                  <a:srgbClr val="FF0000"/>
                </a:solidFill>
                <a:latin typeface="KievitPro-Book" panose="02000503040000020004" pitchFamily="2" charset="0"/>
              </a:rPr>
              <a:t>по каждому случаю 2 000 000 рублей</a:t>
            </a:r>
            <a:r>
              <a:rPr lang="ru-RU" sz="6900" dirty="0">
                <a:latin typeface="KievitPro-Book" panose="02000503040000020004" pitchFamily="2" charset="0"/>
              </a:rPr>
              <a:t>. </a:t>
            </a:r>
            <a:br>
              <a:rPr lang="ru-RU" sz="6900" dirty="0">
                <a:latin typeface="KievitPro-Book" panose="02000503040000020004" pitchFamily="2" charset="0"/>
              </a:rPr>
            </a:br>
            <a:r>
              <a:rPr lang="ru-RU" sz="6900" dirty="0">
                <a:latin typeface="KievitPro-Book" panose="02000503040000020004" pitchFamily="2" charset="0"/>
              </a:rPr>
              <a:t>В страховую выплату входит возмещение вреда, </a:t>
            </a:r>
            <a:br>
              <a:rPr lang="ru-RU" sz="6900" dirty="0">
                <a:latin typeface="KievitPro-Book" panose="02000503040000020004" pitchFamily="2" charset="0"/>
              </a:rPr>
            </a:br>
            <a:r>
              <a:rPr lang="ru-RU" sz="6900" dirty="0">
                <a:latin typeface="KievitPro-Book" panose="02000503040000020004" pitchFamily="2" charset="0"/>
              </a:rPr>
              <a:t>в том числе морального, и реальный ущерб</a:t>
            </a:r>
            <a:br>
              <a:rPr lang="ru-RU" sz="6900" dirty="0">
                <a:latin typeface="Akrobat Bold" panose="00000800000000000000" pitchFamily="50" charset="-52"/>
              </a:rPr>
            </a:br>
            <a:br>
              <a:rPr lang="ru-RU" sz="6900" dirty="0">
                <a:latin typeface="Akrobat Bold" panose="00000800000000000000" pitchFamily="50" charset="-52"/>
              </a:rPr>
            </a:br>
            <a:endParaRPr lang="ru-RU" sz="6200" dirty="0">
              <a:latin typeface="Akrobat Bold" panose="000008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75524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0" y="1776046"/>
            <a:ext cx="20828000" cy="949569"/>
          </a:xfrm>
        </p:spPr>
        <p:txBody>
          <a:bodyPr>
            <a:normAutofit fontScale="90000"/>
          </a:bodyPr>
          <a:lstStyle/>
          <a:p>
            <a:br>
              <a:rPr lang="ru-RU" sz="6600" dirty="0"/>
            </a:br>
            <a:br>
              <a:rPr lang="ru-RU" sz="6600" dirty="0"/>
            </a:br>
            <a:br>
              <a:rPr lang="ru-RU" sz="6600" dirty="0"/>
            </a:br>
            <a:br>
              <a:rPr lang="ru-RU" sz="6600" dirty="0"/>
            </a:br>
            <a:br>
              <a:rPr lang="ru-RU" sz="6600" dirty="0"/>
            </a:br>
            <a:br>
              <a:rPr lang="ru-RU" sz="6600" dirty="0"/>
            </a:br>
            <a:br>
              <a:rPr lang="ru-RU" sz="6600" dirty="0"/>
            </a:br>
            <a:br>
              <a:rPr lang="ru-RU" sz="6600" dirty="0"/>
            </a:br>
            <a:br>
              <a:rPr lang="ru-RU" sz="6600" dirty="0"/>
            </a:br>
            <a:br>
              <a:rPr lang="ru-RU" sz="6600" dirty="0"/>
            </a:br>
            <a:r>
              <a:rPr lang="ru-RU" sz="6600" dirty="0"/>
              <a:t>                   Способы оплаты страхования: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778000" y="2360772"/>
            <a:ext cx="20828000" cy="10845274"/>
          </a:xfrm>
        </p:spPr>
        <p:txBody>
          <a:bodyPr>
            <a:normAutofit/>
          </a:bodyPr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ru-RU" sz="4000" b="1" dirty="0">
                <a:latin typeface="KievitPro-Book" panose="02000503040000020004" pitchFamily="2" charset="0"/>
              </a:rPr>
              <a:t>Каждый медицинский работник самостоятельно оплачивает полную стоимость участия в договоре страхования*</a:t>
            </a:r>
          </a:p>
          <a:p>
            <a:pPr algn="just"/>
            <a:endParaRPr lang="ru-RU" sz="4000" b="1" dirty="0">
              <a:latin typeface="KievitPro-Book" panose="02000503040000020004" pitchFamily="2" charset="0"/>
            </a:endParaRP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ru-RU" sz="4000" b="1" dirty="0">
                <a:latin typeface="KievitPro-Book" panose="02000503040000020004" pitchFamily="2" charset="0"/>
              </a:rPr>
              <a:t>Солидарная оплата (</a:t>
            </a:r>
            <a:r>
              <a:rPr lang="ru-RU" sz="4000" b="1" dirty="0" err="1">
                <a:latin typeface="KievitPro-Book" panose="02000503040000020004" pitchFamily="2" charset="0"/>
              </a:rPr>
              <a:t>софинансирование</a:t>
            </a:r>
            <a:r>
              <a:rPr lang="ru-RU" sz="4000" b="1" dirty="0">
                <a:latin typeface="KievitPro-Book" panose="02000503040000020004" pitchFamily="2" charset="0"/>
              </a:rPr>
              <a:t>) 50/50</a:t>
            </a:r>
          </a:p>
          <a:p>
            <a:pPr algn="just"/>
            <a:r>
              <a:rPr lang="ru-RU" sz="4000" b="1" dirty="0">
                <a:latin typeface="KievitPro-Book" panose="02000503040000020004" pitchFamily="2" charset="0"/>
              </a:rPr>
              <a:t>Половину стоимости оплачивает ЛПУ, половину стоимости оплачивает медицинский работник*</a:t>
            </a:r>
          </a:p>
          <a:p>
            <a:pPr algn="just"/>
            <a:endParaRPr lang="ru-RU" sz="4000" b="1" dirty="0">
              <a:latin typeface="KievitPro-Book" panose="02000503040000020004" pitchFamily="2" charset="0"/>
            </a:endParaRP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ru-RU" sz="4000" b="1" dirty="0">
                <a:latin typeface="KievitPro-Book" panose="02000503040000020004" pitchFamily="2" charset="0"/>
              </a:rPr>
              <a:t>ЛПУ самостоятельно и в полном объеме оплачивает за каждого медицинского работника</a:t>
            </a:r>
          </a:p>
          <a:p>
            <a:pPr algn="just"/>
            <a:endParaRPr lang="ru-RU" sz="4000" dirty="0">
              <a:latin typeface="KievitPro-Book" panose="02000503040000020004" pitchFamily="2" charset="0"/>
            </a:endParaRPr>
          </a:p>
          <a:p>
            <a:pPr algn="just"/>
            <a:r>
              <a:rPr lang="en-US" sz="3600" dirty="0">
                <a:latin typeface="KievitPro-Book" panose="02000503040000020004" pitchFamily="2" charset="0"/>
              </a:rPr>
              <a:t>*</a:t>
            </a:r>
            <a:r>
              <a:rPr lang="ru-RU" sz="3600" dirty="0">
                <a:latin typeface="KievitPro-Book" panose="02000503040000020004" pitchFamily="2" charset="0"/>
              </a:rPr>
              <a:t>Первые два варианта оплачиваются на основании заявления застрахованного МР на бухгалтерию — просьба удержать из зарплаты определенную сумму для оплаты страхового взноса.</a:t>
            </a:r>
          </a:p>
          <a:p>
            <a:pPr algn="just"/>
            <a:br>
              <a:rPr lang="ru-RU" sz="3600" dirty="0">
                <a:latin typeface="KievitPro-Book" panose="02000503040000020004" pitchFamily="2" charset="0"/>
              </a:rPr>
            </a:br>
            <a:r>
              <a:rPr lang="ru-RU" sz="3600" dirty="0">
                <a:latin typeface="KievitPro-Book" panose="02000503040000020004" pitchFamily="2" charset="0"/>
              </a:rPr>
              <a:t>**Когда ЛПУ определиться с составом Застрахованных лиц и способом их оплаты - ЛПУ направляет список в адрес МП ЧО и заключаете с МП ЧО договор добровольного пожертвования, на основании которого будут перечислены деньги ПОСЛЕ заключения договора страхования.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ru-RU" dirty="0"/>
          </a:p>
          <a:p>
            <a:pPr marL="685800" indent="-685800"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4" name="Picture 5" descr="C:\Users\SilaevaAS\Downloads\mon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10" y="122589"/>
            <a:ext cx="1653457" cy="165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Файл:Logo alfastrah.sv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5" y="310087"/>
            <a:ext cx="4281295" cy="88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5740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1"/>
          <p:cNvSpPr txBox="1">
            <a:spLocks/>
          </p:cNvSpPr>
          <p:nvPr/>
        </p:nvSpPr>
        <p:spPr>
          <a:xfrm>
            <a:off x="5905259" y="296946"/>
            <a:ext cx="18413420" cy="1695371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r>
              <a:rPr lang="ru-RU" sz="7200" dirty="0">
                <a:latin typeface="KievitPro-Bold" panose="02000503050000020004" pitchFamily="2" charset="0"/>
                <a:cs typeface="Calibri" panose="020F0502020204030204" pitchFamily="34" charset="0"/>
              </a:rPr>
              <a:t>Порядок урегулирования при страховом случае</a:t>
            </a:r>
            <a:endParaRPr lang="ru-RU" altLang="ru-RU" sz="7200" dirty="0">
              <a:latin typeface="KievitPro-Bold" panose="02000503050000020004" pitchFamily="2" charset="0"/>
              <a:cs typeface="Calibri" panose="020F0502020204030204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522185" y="596124"/>
            <a:ext cx="0" cy="1180185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Файл:Logo alfastrah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8" y="749702"/>
            <a:ext cx="4281295" cy="88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"/>
          <p:cNvSpPr txBox="1"/>
          <p:nvPr/>
        </p:nvSpPr>
        <p:spPr>
          <a:xfrm>
            <a:off x="7105760" y="4453462"/>
            <a:ext cx="1091938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sz="6600" b="0" dirty="0">
                <a:solidFill>
                  <a:schemeClr val="bg1"/>
                </a:solidFill>
                <a:latin typeface="KievitPro-Bold" panose="02000503050000020004" pitchFamily="2" charset="0"/>
              </a:rPr>
              <a:t>2</a:t>
            </a:r>
            <a:endParaRPr sz="6600" b="0" dirty="0">
              <a:solidFill>
                <a:schemeClr val="bg1"/>
              </a:solidFill>
              <a:latin typeface="KievitPro-Bold" panose="02000503050000020004" pitchFamily="2" charset="0"/>
            </a:endParaRPr>
          </a:p>
        </p:txBody>
      </p:sp>
      <p:sp>
        <p:nvSpPr>
          <p:cNvPr id="38" name="A"/>
          <p:cNvSpPr txBox="1"/>
          <p:nvPr/>
        </p:nvSpPr>
        <p:spPr>
          <a:xfrm>
            <a:off x="11360016" y="4453461"/>
            <a:ext cx="1091938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sz="6600" b="0" dirty="0">
                <a:solidFill>
                  <a:schemeClr val="bg1"/>
                </a:solidFill>
                <a:latin typeface="KievitPro-Bold" panose="02000503050000020004" pitchFamily="2" charset="0"/>
              </a:rPr>
              <a:t>3</a:t>
            </a:r>
            <a:endParaRPr sz="6600" b="0" dirty="0">
              <a:solidFill>
                <a:schemeClr val="bg1"/>
              </a:solidFill>
              <a:latin typeface="KievitPro-Bold" panose="02000503050000020004" pitchFamily="2" charset="0"/>
            </a:endParaRPr>
          </a:p>
        </p:txBody>
      </p:sp>
      <p:sp>
        <p:nvSpPr>
          <p:cNvPr id="40" name="A"/>
          <p:cNvSpPr txBox="1"/>
          <p:nvPr/>
        </p:nvSpPr>
        <p:spPr>
          <a:xfrm>
            <a:off x="15614272" y="4453460"/>
            <a:ext cx="1091938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sz="6600" b="0" dirty="0">
                <a:solidFill>
                  <a:schemeClr val="bg1"/>
                </a:solidFill>
                <a:latin typeface="KievitPro-Bold" panose="02000503050000020004" pitchFamily="2" charset="0"/>
              </a:rPr>
              <a:t>4</a:t>
            </a:r>
            <a:endParaRPr sz="6600" b="0" dirty="0">
              <a:solidFill>
                <a:schemeClr val="bg1"/>
              </a:solidFill>
              <a:latin typeface="KievitPro-Bold" panose="02000503050000020004" pitchFamily="2" charset="0"/>
            </a:endParaRPr>
          </a:p>
        </p:txBody>
      </p:sp>
      <p:sp>
        <p:nvSpPr>
          <p:cNvPr id="42" name="A"/>
          <p:cNvSpPr txBox="1"/>
          <p:nvPr/>
        </p:nvSpPr>
        <p:spPr>
          <a:xfrm>
            <a:off x="19868527" y="4453459"/>
            <a:ext cx="1091938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sz="6600" b="0" dirty="0">
                <a:solidFill>
                  <a:schemeClr val="bg1"/>
                </a:solidFill>
                <a:latin typeface="KievitPro-Bold" panose="02000503050000020004" pitchFamily="2" charset="0"/>
              </a:rPr>
              <a:t>5</a:t>
            </a:r>
            <a:endParaRPr sz="6600" b="0" dirty="0">
              <a:solidFill>
                <a:schemeClr val="bg1"/>
              </a:solidFill>
              <a:latin typeface="KievitPro-Bold" panose="02000503050000020004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36335" y="3537722"/>
            <a:ext cx="930255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95363" hangingPunct="1">
              <a:spcAft>
                <a:spcPts val="600"/>
              </a:spcAft>
              <a:defRPr/>
            </a:pPr>
            <a:r>
              <a:rPr lang="ru-RU" sz="4000" b="0" kern="1200" dirty="0">
                <a:latin typeface="KievitPro-Bold" panose="02000503050000020004" pitchFamily="2" charset="0"/>
                <a:cs typeface="Calibri" panose="020F0502020204030204" pitchFamily="34" charset="0"/>
              </a:rPr>
              <a:t>Документы для выплаты ЛПУ:                                     </a:t>
            </a:r>
          </a:p>
          <a:p>
            <a:pPr lvl="0" algn="l" defTabSz="995363" hangingPunct="1">
              <a:spcAft>
                <a:spcPts val="600"/>
              </a:spcAft>
              <a:defRPr/>
            </a:pPr>
            <a:endParaRPr lang="ru-RU" sz="3600" b="0" kern="1200" dirty="0">
              <a:latin typeface="KievitPro-Book" panose="02000503040000020004" pitchFamily="2" charset="0"/>
              <a:cs typeface="Calibri" panose="020F0502020204030204" pitchFamily="34" charset="0"/>
            </a:endParaRPr>
          </a:p>
          <a:p>
            <a:pPr lvl="0" algn="l" defTabSz="995363" hangingPunct="1">
              <a:defRPr/>
            </a:pPr>
            <a:r>
              <a:rPr lang="ru-RU" sz="3600" b="0" kern="1200" dirty="0">
                <a:latin typeface="KievitPro-Book" panose="02000503040000020004" pitchFamily="2" charset="0"/>
                <a:cs typeface="Calibri" panose="020F0502020204030204" pitchFamily="34" charset="0"/>
              </a:rPr>
              <a:t>Претензия от потерпевшей стороны в адрес ЛПУ</a:t>
            </a:r>
          </a:p>
          <a:p>
            <a:pPr lvl="0" algn="l" defTabSz="995363" hangingPunct="1">
              <a:defRPr/>
            </a:pPr>
            <a:endParaRPr lang="ru-RU" sz="3600" b="0" kern="1200" dirty="0">
              <a:latin typeface="KievitPro-Book" panose="02000503040000020004" pitchFamily="2" charset="0"/>
              <a:cs typeface="Calibri" panose="020F0502020204030204" pitchFamily="34" charset="0"/>
            </a:endParaRPr>
          </a:p>
          <a:p>
            <a:pPr lvl="0" algn="l" defTabSz="995363" hangingPunct="1">
              <a:defRPr/>
            </a:pPr>
            <a:r>
              <a:rPr lang="ru-RU" sz="3600" b="0" kern="1200" dirty="0">
                <a:latin typeface="KievitPro-Book" panose="02000503040000020004" pitchFamily="2" charset="0"/>
                <a:cs typeface="Calibri" panose="020F0502020204030204" pitchFamily="34" charset="0"/>
              </a:rPr>
              <a:t>ЛПУ передает копию претензию в МП ЧО</a:t>
            </a:r>
          </a:p>
          <a:p>
            <a:pPr lvl="0" algn="l" defTabSz="995363" hangingPunct="1">
              <a:defRPr/>
            </a:pPr>
            <a:endParaRPr lang="ru-RU" sz="3600" b="0" kern="1200" dirty="0">
              <a:latin typeface="KievitPro-Book" panose="02000503040000020004" pitchFamily="2" charset="0"/>
              <a:cs typeface="Calibri" panose="020F0502020204030204" pitchFamily="34" charset="0"/>
            </a:endParaRPr>
          </a:p>
          <a:p>
            <a:pPr lvl="0" algn="l" defTabSz="995363" hangingPunct="1">
              <a:defRPr/>
            </a:pPr>
            <a:r>
              <a:rPr lang="ru-RU" sz="3600" b="0" kern="1200" dirty="0">
                <a:latin typeface="KievitPro-Book" panose="02000503040000020004" pitchFamily="2" charset="0"/>
                <a:cs typeface="Calibri" panose="020F0502020204030204" pitchFamily="34" charset="0"/>
              </a:rPr>
              <a:t>МП ЧО уведомляет АльфаСтрахование (направляет скан претензии)</a:t>
            </a:r>
          </a:p>
          <a:p>
            <a:pPr lvl="0" algn="l" defTabSz="995363" hangingPunct="1">
              <a:defRPr/>
            </a:pPr>
            <a:endParaRPr lang="ru-RU" sz="3600" b="0" kern="1200" dirty="0">
              <a:latin typeface="KievitPro-Book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441908" y="3537722"/>
            <a:ext cx="8778375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95363" hangingPunct="1">
              <a:defRPr/>
            </a:pPr>
            <a:r>
              <a:rPr lang="ru-RU" sz="4000" kern="1200" dirty="0">
                <a:latin typeface="KievitPro-Bold" panose="02000503050000020004" pitchFamily="2" charset="0"/>
                <a:cs typeface="Calibri" panose="020F0502020204030204" pitchFamily="34" charset="0"/>
              </a:rPr>
              <a:t>Документы для выплаты МР:</a:t>
            </a:r>
          </a:p>
          <a:p>
            <a:pPr lvl="0" algn="l" defTabSz="995363" hangingPunct="1">
              <a:defRPr/>
            </a:pPr>
            <a:endParaRPr lang="ru-RU" sz="3600" b="0" kern="1200" dirty="0">
              <a:latin typeface="KievitPro-Book" panose="02000503040000020004" pitchFamily="2" charset="0"/>
              <a:cs typeface="Calibri" panose="020F0502020204030204" pitchFamily="34" charset="0"/>
            </a:endParaRPr>
          </a:p>
          <a:p>
            <a:pPr algn="l" defTabSz="995363" hangingPunct="1">
              <a:defRPr/>
            </a:pPr>
            <a:r>
              <a:rPr lang="ru-RU" sz="3600" b="0" kern="1200" dirty="0">
                <a:latin typeface="KievitPro-Book" panose="02000503040000020004" pitchFamily="2" charset="0"/>
                <a:cs typeface="Calibri" panose="020F0502020204030204" pitchFamily="34" charset="0"/>
              </a:rPr>
              <a:t>Претензия от потерпевшей стороны в адрес ЛПУ/ заявление в СУСК РФ</a:t>
            </a:r>
          </a:p>
          <a:p>
            <a:pPr lvl="0" algn="l" defTabSz="995363" hangingPunct="1">
              <a:defRPr/>
            </a:pPr>
            <a:endParaRPr lang="ru-RU" sz="3600" b="0" kern="1200" dirty="0">
              <a:latin typeface="KievitPro-Book" panose="02000503040000020004" pitchFamily="2" charset="0"/>
              <a:cs typeface="Calibri" panose="020F0502020204030204" pitchFamily="34" charset="0"/>
            </a:endParaRPr>
          </a:p>
          <a:p>
            <a:pPr algn="l" defTabSz="995363" hangingPunct="1">
              <a:defRPr/>
            </a:pPr>
            <a:r>
              <a:rPr lang="ru-RU" sz="3600" b="0" kern="1200" dirty="0">
                <a:latin typeface="KievitPro-Book" panose="02000503040000020004" pitchFamily="2" charset="0"/>
                <a:cs typeface="Calibri" panose="020F0502020204030204" pitchFamily="34" charset="0"/>
              </a:rPr>
              <a:t>ЛПУ/врач передает копию претензии/заявления/постановление о возбуждении уголовного дела в МП ЧО</a:t>
            </a:r>
          </a:p>
          <a:p>
            <a:pPr lvl="0" algn="l" defTabSz="995363" hangingPunct="1">
              <a:defRPr/>
            </a:pPr>
            <a:endParaRPr lang="ru-RU" sz="3600" b="0" kern="1200" dirty="0">
              <a:latin typeface="KievitPro-Book" panose="02000503040000020004" pitchFamily="2" charset="0"/>
              <a:cs typeface="Calibri" panose="020F0502020204030204" pitchFamily="34" charset="0"/>
            </a:endParaRPr>
          </a:p>
          <a:p>
            <a:pPr algn="l" defTabSz="995363" hangingPunct="1">
              <a:defRPr/>
            </a:pPr>
            <a:r>
              <a:rPr lang="ru-RU" sz="3600" b="0" kern="1200" dirty="0">
                <a:latin typeface="KievitPro-Book" panose="02000503040000020004" pitchFamily="2" charset="0"/>
                <a:cs typeface="Calibri" panose="020F0502020204030204" pitchFamily="34" charset="0"/>
              </a:rPr>
              <a:t>МП ЧО уведомляет АльфаСтрахование (направляет скан документов)</a:t>
            </a:r>
          </a:p>
          <a:p>
            <a:pPr lvl="0" algn="l" defTabSz="995363" hangingPunct="1">
              <a:defRPr/>
            </a:pPr>
            <a:endParaRPr lang="ru-RU" sz="3600" b="0" kern="1200" dirty="0">
              <a:latin typeface="KievitPro-Book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08993" y="2932386"/>
            <a:ext cx="22670814" cy="9553904"/>
          </a:xfrm>
          <a:prstGeom prst="roundRect">
            <a:avLst/>
          </a:prstGeom>
          <a:noFill/>
          <a:ln w="12700" cap="flat">
            <a:solidFill>
              <a:schemeClr val="bg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1294121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0" y="808892"/>
            <a:ext cx="20828000" cy="2373923"/>
          </a:xfrm>
        </p:spPr>
        <p:txBody>
          <a:bodyPr>
            <a:normAutofit/>
          </a:bodyPr>
          <a:lstStyle/>
          <a:p>
            <a:r>
              <a:rPr lang="ru-RU" sz="7200" b="1" dirty="0">
                <a:latin typeface="KievitPro-Book" panose="02000503040000020004" pitchFamily="2" charset="0"/>
              </a:rPr>
              <a:t>КОНТАКТЫ ДЛЯ СВЯЗИ И ВОПРОСОВ: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778000" y="3587263"/>
            <a:ext cx="20828000" cy="9583614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buFontTx/>
              <a:buAutoNum type="arabicPeriod"/>
            </a:pPr>
            <a:r>
              <a:rPr lang="ru-RU" b="1" dirty="0">
                <a:latin typeface="KievitPro-Book" panose="02000503040000020004" pitchFamily="2" charset="0"/>
              </a:rPr>
              <a:t>Матвеев Артем Андреевич- </a:t>
            </a:r>
            <a:r>
              <a:rPr lang="ru-RU" dirty="0">
                <a:latin typeface="KievitPro-Book" panose="02000503040000020004" pitchFamily="2" charset="0"/>
              </a:rPr>
              <a:t>Руководитель комитета по правовым вопросам «Медицинская палата Челябинской области»</a:t>
            </a:r>
          </a:p>
          <a:p>
            <a:r>
              <a:rPr lang="ru-RU" dirty="0">
                <a:latin typeface="KievitPro-Book" panose="02000503040000020004" pitchFamily="2" charset="0"/>
              </a:rPr>
              <a:t>Тел: +7 908 570 40 72</a:t>
            </a:r>
          </a:p>
          <a:p>
            <a:endParaRPr lang="ru-RU" dirty="0">
              <a:latin typeface="KievitPro-Book" panose="02000503040000020004" pitchFamily="2" charset="0"/>
            </a:endParaRPr>
          </a:p>
          <a:p>
            <a:r>
              <a:rPr lang="ru-RU" dirty="0">
                <a:latin typeface="KievitPro-Book" panose="02000503040000020004" pitchFamily="2" charset="0"/>
              </a:rPr>
              <a:t>2. </a:t>
            </a:r>
            <a:r>
              <a:rPr lang="ru-RU" b="1" dirty="0">
                <a:latin typeface="KievitPro-Book" panose="02000503040000020004" pitchFamily="2" charset="0"/>
              </a:rPr>
              <a:t>Зябкина Мария Александровна </a:t>
            </a:r>
            <a:r>
              <a:rPr lang="ru-RU" dirty="0">
                <a:latin typeface="KievitPro-Book" panose="02000503040000020004" pitchFamily="2" charset="0"/>
              </a:rPr>
              <a:t>- Заместитель исполнительного директора Союза медицинского сообщества «Медицинская палата Челябинской области»</a:t>
            </a:r>
          </a:p>
          <a:p>
            <a:r>
              <a:rPr lang="ru-RU" dirty="0">
                <a:latin typeface="KievitPro-Book" panose="02000503040000020004" pitchFamily="2" charset="0"/>
              </a:rPr>
              <a:t>Тел: +7 (351) 260-98-69</a:t>
            </a:r>
            <a:br>
              <a:rPr lang="ru-RU" dirty="0">
                <a:latin typeface="KievitPro-Book" panose="02000503040000020004" pitchFamily="2" charset="0"/>
              </a:rPr>
            </a:br>
            <a:r>
              <a:rPr lang="ru-RU" dirty="0">
                <a:latin typeface="KievitPro-Book" panose="02000503040000020004" pitchFamily="2" charset="0"/>
              </a:rPr>
              <a:t>8-982-318-3772</a:t>
            </a:r>
          </a:p>
          <a:p>
            <a:endParaRPr lang="ru-RU" dirty="0">
              <a:latin typeface="KievitPro-Book" panose="02000503040000020004" pitchFamily="2" charset="0"/>
            </a:endParaRPr>
          </a:p>
          <a:p>
            <a:r>
              <a:rPr lang="ru-RU" dirty="0">
                <a:latin typeface="KievitPro-Book" panose="02000503040000020004" pitchFamily="2" charset="0"/>
              </a:rPr>
              <a:t>3. </a:t>
            </a:r>
            <a:r>
              <a:rPr lang="ru-RU" b="1" dirty="0">
                <a:latin typeface="KievitPro-Book" panose="02000503040000020004" pitchFamily="2" charset="0"/>
              </a:rPr>
              <a:t>Мусина Олеся Сергеевна </a:t>
            </a:r>
            <a:r>
              <a:rPr lang="ru-RU" dirty="0">
                <a:latin typeface="KievitPro-Book" panose="02000503040000020004" pitchFamily="2" charset="0"/>
              </a:rPr>
              <a:t>– Руководитель дирекции по страхованию финансовых рисков АО «АльфаСтрахование» г. Москва</a:t>
            </a:r>
          </a:p>
          <a:p>
            <a:r>
              <a:rPr lang="ru-RU" dirty="0">
                <a:latin typeface="KievitPro-Book" panose="02000503040000020004" pitchFamily="2" charset="0"/>
              </a:rPr>
              <a:t>+7 963 468 76 88</a:t>
            </a:r>
          </a:p>
        </p:txBody>
      </p:sp>
    </p:spTree>
    <p:extLst>
      <p:ext uri="{BB962C8B-B14F-4D97-AF65-F5344CB8AC3E}">
        <p14:creationId xmlns:p14="http://schemas.microsoft.com/office/powerpoint/2010/main" val="20695616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Другая 2">
      <a:dk1>
        <a:srgbClr val="2A363E"/>
      </a:dk1>
      <a:lt1>
        <a:srgbClr val="FEFFFE"/>
      </a:lt1>
      <a:dk2>
        <a:srgbClr val="8B909B"/>
      </a:dk2>
      <a:lt2>
        <a:srgbClr val="F3F4F5"/>
      </a:lt2>
      <a:accent1>
        <a:srgbClr val="FECC42"/>
      </a:accent1>
      <a:accent2>
        <a:srgbClr val="FA7571"/>
      </a:accent2>
      <a:accent3>
        <a:srgbClr val="2598F5"/>
      </a:accent3>
      <a:accent4>
        <a:srgbClr val="924883"/>
      </a:accent4>
      <a:accent5>
        <a:srgbClr val="9BCAFA"/>
      </a:accent5>
      <a:accent6>
        <a:srgbClr val="D5D8DA"/>
      </a:accent6>
      <a:hlink>
        <a:srgbClr val="CC0000"/>
      </a:hlink>
      <a:folHlink>
        <a:srgbClr val="2598F3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6CF5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6CF5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27175</TotalTime>
  <Words>323</Words>
  <Application>Microsoft Office PowerPoint</Application>
  <PresentationFormat>Произвольный</PresentationFormat>
  <Paragraphs>68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Courier New</vt:lpstr>
      <vt:lpstr>Calibri</vt:lpstr>
      <vt:lpstr>Akrobat Bold</vt:lpstr>
      <vt:lpstr>KievitPro-Bold</vt:lpstr>
      <vt:lpstr>Helvetica Neue</vt:lpstr>
      <vt:lpstr>KievitPro-Book</vt:lpstr>
      <vt:lpstr>Helvetica Neue Light</vt:lpstr>
      <vt:lpstr>Helvetica Neue Medium</vt:lpstr>
      <vt:lpstr>Wingdings</vt:lpstr>
      <vt:lpstr>White</vt:lpstr>
      <vt:lpstr>Презентация PowerPoint</vt:lpstr>
      <vt:lpstr>Презентация PowerPoint</vt:lpstr>
      <vt:lpstr>  Страхование по специальным льготным тарифам возможно только через Медицинскую палату Челябинской области</vt:lpstr>
      <vt:lpstr>                                 СЛУЧАЙ ИЗ ПРАКТИКИ:  В городе N во время проведения оперативного хирургического вмешательства, хирургическая бригада, состоящая из двух врачей, оставила в брюшной полости марлевые тампоны. Пациентка обратилась в суд за возмещением вреда здоровью и компенсацией морального вреда в размере 800 000 рублей. Суд удовлетворил требования в полном объеме. Больница (ЛПУ) должна выплатить 800 000 рублей. Так как застрахована гражданская ответственность ЛПУ и профессиональная ответственность врачей, то АО «АльфаСтрахование» ПОЛНОСТЬЮ выплатила 800 000 рублей потерпевшей стороне.    </vt:lpstr>
      <vt:lpstr>  ГКБ №N страхует 20 хирургов,  каждого на 2 000 000 рублей. За каждого нужно заплатить 5 500 рублей.  ИТОГО за 20 хирургов=110 000 р.  Если будет иск к больнице, связанный с действиями этих хирургов, то «АльфаСтрахование»  выплатит по каждому случаю 2 000 000 рублей.  В страховую выплату входит возмещение вреда,  в том числе морального, и реальный ущерб  </vt:lpstr>
      <vt:lpstr>                             Способы оплаты страхования: </vt:lpstr>
      <vt:lpstr>Презентация PowerPoint</vt:lpstr>
      <vt:lpstr>КОНТАКТЫ ДЛЯ СВЯЗИ И ВОПРОСОВ: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Силаева Анастасия Сергеевна</dc:creator>
  <cp:lastModifiedBy>Зябкина Мария Александровна</cp:lastModifiedBy>
  <cp:revision>182</cp:revision>
  <dcterms:modified xsi:type="dcterms:W3CDTF">2023-08-22T10:29:24Z</dcterms:modified>
</cp:coreProperties>
</file>