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464" r:id="rId2"/>
    <p:sldId id="509" r:id="rId3"/>
    <p:sldId id="508" r:id="rId4"/>
    <p:sldId id="505" r:id="rId5"/>
    <p:sldId id="506" r:id="rId6"/>
    <p:sldId id="504" r:id="rId7"/>
    <p:sldId id="474" r:id="rId8"/>
    <p:sldId id="500" r:id="rId9"/>
    <p:sldId id="475" r:id="rId10"/>
    <p:sldId id="476" r:id="rId11"/>
    <p:sldId id="478" r:id="rId12"/>
    <p:sldId id="496" r:id="rId13"/>
    <p:sldId id="503" r:id="rId14"/>
    <p:sldId id="494" r:id="rId15"/>
    <p:sldId id="485" r:id="rId16"/>
    <p:sldId id="487" r:id="rId17"/>
    <p:sldId id="488" r:id="rId18"/>
    <p:sldId id="458" r:id="rId19"/>
    <p:sldId id="45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3" autoAdjust="0"/>
    <p:restoredTop sz="90323" autoAdjust="0"/>
  </p:normalViewPr>
  <p:slideViewPr>
    <p:cSldViewPr>
      <p:cViewPr varScale="1">
        <p:scale>
          <a:sx n="83" d="100"/>
          <a:sy n="83" d="100"/>
        </p:scale>
        <p:origin x="-2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06128-A373-485F-9D98-6F1DB488468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12D762-CCEE-4CFD-942D-BCA40FBB1F33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355600" indent="0"/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Первичная аккредитация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 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в отношении лиц, завершивших освоение основных образовательных программ высшего или среднего медицинского образования, фармацевтического образования в соответствии с федеральными государственными образовательными стандартами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;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C2D793CE-A414-4B65-B1EE-2C628C1B121E}" type="parTrans" cxnId="{D7E75E46-401D-419A-B036-E1573203C1BC}">
      <dgm:prSet/>
      <dgm:spPr/>
      <dgm:t>
        <a:bodyPr/>
        <a:lstStyle/>
        <a:p>
          <a:endParaRPr lang="ru-RU"/>
        </a:p>
      </dgm:t>
    </dgm:pt>
    <dgm:pt modelId="{B1A77051-969F-48FC-A08A-C0098564BCE0}" type="sibTrans" cxnId="{D7E75E46-401D-419A-B036-E1573203C1BC}">
      <dgm:prSet/>
      <dgm:spPr/>
      <dgm:t>
        <a:bodyPr/>
        <a:lstStyle/>
        <a:p>
          <a:endParaRPr lang="ru-RU"/>
        </a:p>
      </dgm:t>
    </dgm:pt>
    <dgm:pt modelId="{12D24D13-2A5A-45D2-9174-81B63CB940AE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355600" indent="0"/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Первичная специализированная аккредитация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 –          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в отношении лиц, завершивших освоение программ подготовки кадров высшей квалификации и дополнительных профессиональных программ(профессиональная переподготовка)</a:t>
          </a:r>
          <a:r>
            <a:rPr lang="ru-RU" sz="1600" b="1" dirty="0" smtClean="0"/>
            <a:t>)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, а также в отношении лиц, получивших образование на территории иностранного государства;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E099747B-530A-4A08-82E1-F100A4BB96E7}" type="parTrans" cxnId="{183A9605-9759-4759-BA45-9BA500A701D2}">
      <dgm:prSet/>
      <dgm:spPr/>
      <dgm:t>
        <a:bodyPr/>
        <a:lstStyle/>
        <a:p>
          <a:endParaRPr lang="ru-RU"/>
        </a:p>
      </dgm:t>
    </dgm:pt>
    <dgm:pt modelId="{95453EA6-5FD7-4FB1-B536-130C6D2AC809}" type="sibTrans" cxnId="{183A9605-9759-4759-BA45-9BA500A701D2}">
      <dgm:prSet/>
      <dgm:spPr/>
      <dgm:t>
        <a:bodyPr/>
        <a:lstStyle/>
        <a:p>
          <a:endParaRPr lang="ru-RU"/>
        </a:p>
      </dgm:t>
    </dgm:pt>
    <dgm:pt modelId="{0B61C537-31B1-4846-8ACA-624CCC9817FB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355600" indent="0">
            <a:tabLst>
              <a:tab pos="355600" algn="l"/>
            </a:tabLst>
          </a:pPr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Периодическая аккредитация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 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в отношении лиц, завершивших освоение профессиональных образовательных программ медицинского образования и фармацевтического образования, обеспечивающих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квалификации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2B2E0A82-C8C2-4372-AF5D-57140D4A913D}" type="parTrans" cxnId="{D1C292CE-BFC4-4680-A479-CF67E6D92188}">
      <dgm:prSet/>
      <dgm:spPr/>
      <dgm:t>
        <a:bodyPr/>
        <a:lstStyle/>
        <a:p>
          <a:endParaRPr lang="ru-RU"/>
        </a:p>
      </dgm:t>
    </dgm:pt>
    <dgm:pt modelId="{03CDD951-204D-4F1F-8754-63913F631BD7}" type="sibTrans" cxnId="{D1C292CE-BFC4-4680-A479-CF67E6D92188}">
      <dgm:prSet/>
      <dgm:spPr/>
      <dgm:t>
        <a:bodyPr/>
        <a:lstStyle/>
        <a:p>
          <a:endParaRPr lang="ru-RU"/>
        </a:p>
      </dgm:t>
    </dgm:pt>
    <dgm:pt modelId="{F1D906B2-08C9-4B7F-A1AC-42FAF1598D4C}" type="pres">
      <dgm:prSet presAssocID="{E2406128-A373-485F-9D98-6F1DB48846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393D5-EA13-4876-B661-67CFFB8E9BAC}" type="pres">
      <dgm:prSet presAssocID="{1F12D762-CCEE-4CFD-942D-BCA40FBB1F33}" presName="comp" presStyleCnt="0"/>
      <dgm:spPr/>
    </dgm:pt>
    <dgm:pt modelId="{4171C713-993D-4F7B-97D7-5295AD28DA00}" type="pres">
      <dgm:prSet presAssocID="{1F12D762-CCEE-4CFD-942D-BCA40FBB1F33}" presName="box" presStyleLbl="node1" presStyleIdx="0" presStyleCnt="3" custScaleY="83395" custLinFactNeighborX="126" custLinFactNeighborY="2022"/>
      <dgm:spPr/>
      <dgm:t>
        <a:bodyPr/>
        <a:lstStyle/>
        <a:p>
          <a:endParaRPr lang="ru-RU"/>
        </a:p>
      </dgm:t>
    </dgm:pt>
    <dgm:pt modelId="{5E7668F2-CCF6-43DF-845D-C40C29D87111}" type="pres">
      <dgm:prSet presAssocID="{1F12D762-CCEE-4CFD-942D-BCA40FBB1F33}" presName="img" presStyleLbl="fgImgPlace1" presStyleIdx="0" presStyleCnt="3" custScaleX="99607" custScaleY="921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2D5D81-550E-4073-A74B-A3EEC9660CC7}" type="pres">
      <dgm:prSet presAssocID="{1F12D762-CCEE-4CFD-942D-BCA40FBB1F3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FB90-0E70-442C-A3AD-3AD690CC8DDF}" type="pres">
      <dgm:prSet presAssocID="{B1A77051-969F-48FC-A08A-C0098564BCE0}" presName="spacer" presStyleCnt="0"/>
      <dgm:spPr/>
    </dgm:pt>
    <dgm:pt modelId="{786E73EB-8C30-4A35-8DA6-BBD38D7448F3}" type="pres">
      <dgm:prSet presAssocID="{12D24D13-2A5A-45D2-9174-81B63CB940AE}" presName="comp" presStyleCnt="0"/>
      <dgm:spPr/>
    </dgm:pt>
    <dgm:pt modelId="{43F70D5E-F24D-4EDB-99BC-8C7DE54DC2B9}" type="pres">
      <dgm:prSet presAssocID="{12D24D13-2A5A-45D2-9174-81B63CB940AE}" presName="box" presStyleLbl="node1" presStyleIdx="1" presStyleCnt="3" custScaleY="107289"/>
      <dgm:spPr/>
      <dgm:t>
        <a:bodyPr/>
        <a:lstStyle/>
        <a:p>
          <a:endParaRPr lang="ru-RU"/>
        </a:p>
      </dgm:t>
    </dgm:pt>
    <dgm:pt modelId="{01483811-7D00-4E6E-B01D-D2171D13CB5F}" type="pres">
      <dgm:prSet presAssocID="{12D24D13-2A5A-45D2-9174-81B63CB940A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BD47A6-5487-472A-BB62-305ABFE372D1}" type="pres">
      <dgm:prSet presAssocID="{12D24D13-2A5A-45D2-9174-81B63CB940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5E1AB-2E23-4063-947A-B324B45898CA}" type="pres">
      <dgm:prSet presAssocID="{95453EA6-5FD7-4FB1-B536-130C6D2AC809}" presName="spacer" presStyleCnt="0"/>
      <dgm:spPr/>
    </dgm:pt>
    <dgm:pt modelId="{4D20B373-FEE7-4F2F-A06E-CCC354E3DA05}" type="pres">
      <dgm:prSet presAssocID="{0B61C537-31B1-4846-8ACA-624CCC9817FB}" presName="comp" presStyleCnt="0"/>
      <dgm:spPr/>
    </dgm:pt>
    <dgm:pt modelId="{1857B452-C496-40BE-B16A-ADBED5898F32}" type="pres">
      <dgm:prSet presAssocID="{0B61C537-31B1-4846-8ACA-624CCC9817FB}" presName="box" presStyleLbl="node1" presStyleIdx="2" presStyleCnt="3"/>
      <dgm:spPr/>
      <dgm:t>
        <a:bodyPr/>
        <a:lstStyle/>
        <a:p>
          <a:endParaRPr lang="ru-RU"/>
        </a:p>
      </dgm:t>
    </dgm:pt>
    <dgm:pt modelId="{B5074DB6-EAEB-41F8-8D54-07A988A11593}" type="pres">
      <dgm:prSet presAssocID="{0B61C537-31B1-4846-8ACA-624CCC9817F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5551CE-E483-4309-B8A3-CEA90D770C8A}" type="pres">
      <dgm:prSet presAssocID="{0B61C537-31B1-4846-8ACA-624CCC9817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75E46-401D-419A-B036-E1573203C1BC}" srcId="{E2406128-A373-485F-9D98-6F1DB488468D}" destId="{1F12D762-CCEE-4CFD-942D-BCA40FBB1F33}" srcOrd="0" destOrd="0" parTransId="{C2D793CE-A414-4B65-B1EE-2C628C1B121E}" sibTransId="{B1A77051-969F-48FC-A08A-C0098564BCE0}"/>
    <dgm:cxn modelId="{12DA6596-A384-4D26-BD46-F05FC48348C1}" type="presOf" srcId="{0B61C537-31B1-4846-8ACA-624CCC9817FB}" destId="{565551CE-E483-4309-B8A3-CEA90D770C8A}" srcOrd="1" destOrd="0" presId="urn:microsoft.com/office/officeart/2005/8/layout/vList4"/>
    <dgm:cxn modelId="{BA3EED6A-A354-490F-86A4-D7C984EEE969}" type="presOf" srcId="{1F12D762-CCEE-4CFD-942D-BCA40FBB1F33}" destId="{F52D5D81-550E-4073-A74B-A3EEC9660CC7}" srcOrd="1" destOrd="0" presId="urn:microsoft.com/office/officeart/2005/8/layout/vList4"/>
    <dgm:cxn modelId="{D1C292CE-BFC4-4680-A479-CF67E6D92188}" srcId="{E2406128-A373-485F-9D98-6F1DB488468D}" destId="{0B61C537-31B1-4846-8ACA-624CCC9817FB}" srcOrd="2" destOrd="0" parTransId="{2B2E0A82-C8C2-4372-AF5D-57140D4A913D}" sibTransId="{03CDD951-204D-4F1F-8754-63913F631BD7}"/>
    <dgm:cxn modelId="{A9EC78CD-E9D4-4F3C-BF6D-E5A11762145E}" type="presOf" srcId="{12D24D13-2A5A-45D2-9174-81B63CB940AE}" destId="{43F70D5E-F24D-4EDB-99BC-8C7DE54DC2B9}" srcOrd="0" destOrd="0" presId="urn:microsoft.com/office/officeart/2005/8/layout/vList4"/>
    <dgm:cxn modelId="{3A1A5D03-35CC-4EF0-8D26-1FA9A00E90A6}" type="presOf" srcId="{E2406128-A373-485F-9D98-6F1DB488468D}" destId="{F1D906B2-08C9-4B7F-A1AC-42FAF1598D4C}" srcOrd="0" destOrd="0" presId="urn:microsoft.com/office/officeart/2005/8/layout/vList4"/>
    <dgm:cxn modelId="{A1CEF9AB-66B5-49B1-B303-644A628304D7}" type="presOf" srcId="{12D24D13-2A5A-45D2-9174-81B63CB940AE}" destId="{7EBD47A6-5487-472A-BB62-305ABFE372D1}" srcOrd="1" destOrd="0" presId="urn:microsoft.com/office/officeart/2005/8/layout/vList4"/>
    <dgm:cxn modelId="{73934153-2D3A-482D-A330-A3C7029D4483}" type="presOf" srcId="{0B61C537-31B1-4846-8ACA-624CCC9817FB}" destId="{1857B452-C496-40BE-B16A-ADBED5898F32}" srcOrd="0" destOrd="0" presId="urn:microsoft.com/office/officeart/2005/8/layout/vList4"/>
    <dgm:cxn modelId="{183A9605-9759-4759-BA45-9BA500A701D2}" srcId="{E2406128-A373-485F-9D98-6F1DB488468D}" destId="{12D24D13-2A5A-45D2-9174-81B63CB940AE}" srcOrd="1" destOrd="0" parTransId="{E099747B-530A-4A08-82E1-F100A4BB96E7}" sibTransId="{95453EA6-5FD7-4FB1-B536-130C6D2AC809}"/>
    <dgm:cxn modelId="{125008EF-8E80-4E90-B1E8-91EFD234F58B}" type="presOf" srcId="{1F12D762-CCEE-4CFD-942D-BCA40FBB1F33}" destId="{4171C713-993D-4F7B-97D7-5295AD28DA00}" srcOrd="0" destOrd="0" presId="urn:microsoft.com/office/officeart/2005/8/layout/vList4"/>
    <dgm:cxn modelId="{71361AED-59CA-494F-9C23-C955659EA36D}" type="presParOf" srcId="{F1D906B2-08C9-4B7F-A1AC-42FAF1598D4C}" destId="{63D393D5-EA13-4876-B661-67CFFB8E9BAC}" srcOrd="0" destOrd="0" presId="urn:microsoft.com/office/officeart/2005/8/layout/vList4"/>
    <dgm:cxn modelId="{54FB9EA2-E055-4C4D-B70D-7E05D3BAD2D4}" type="presParOf" srcId="{63D393D5-EA13-4876-B661-67CFFB8E9BAC}" destId="{4171C713-993D-4F7B-97D7-5295AD28DA00}" srcOrd="0" destOrd="0" presId="urn:microsoft.com/office/officeart/2005/8/layout/vList4"/>
    <dgm:cxn modelId="{9EA372D8-57B1-4A20-95F8-2C7BCEF271B1}" type="presParOf" srcId="{63D393D5-EA13-4876-B661-67CFFB8E9BAC}" destId="{5E7668F2-CCF6-43DF-845D-C40C29D87111}" srcOrd="1" destOrd="0" presId="urn:microsoft.com/office/officeart/2005/8/layout/vList4"/>
    <dgm:cxn modelId="{77900916-4F58-497B-BCEE-22C22EBB50A2}" type="presParOf" srcId="{63D393D5-EA13-4876-B661-67CFFB8E9BAC}" destId="{F52D5D81-550E-4073-A74B-A3EEC9660CC7}" srcOrd="2" destOrd="0" presId="urn:microsoft.com/office/officeart/2005/8/layout/vList4"/>
    <dgm:cxn modelId="{F9140AB2-F59E-4BE8-965D-B86EC879003B}" type="presParOf" srcId="{F1D906B2-08C9-4B7F-A1AC-42FAF1598D4C}" destId="{D3D6FB90-0E70-442C-A3AD-3AD690CC8DDF}" srcOrd="1" destOrd="0" presId="urn:microsoft.com/office/officeart/2005/8/layout/vList4"/>
    <dgm:cxn modelId="{DB003DA5-70BB-49F6-BE77-665A9BC0C00A}" type="presParOf" srcId="{F1D906B2-08C9-4B7F-A1AC-42FAF1598D4C}" destId="{786E73EB-8C30-4A35-8DA6-BBD38D7448F3}" srcOrd="2" destOrd="0" presId="urn:microsoft.com/office/officeart/2005/8/layout/vList4"/>
    <dgm:cxn modelId="{EEDE436D-C3B0-4105-8C8B-9B10CEFCB599}" type="presParOf" srcId="{786E73EB-8C30-4A35-8DA6-BBD38D7448F3}" destId="{43F70D5E-F24D-4EDB-99BC-8C7DE54DC2B9}" srcOrd="0" destOrd="0" presId="urn:microsoft.com/office/officeart/2005/8/layout/vList4"/>
    <dgm:cxn modelId="{2B01958B-CE9F-47F1-8A92-B956B8862E5C}" type="presParOf" srcId="{786E73EB-8C30-4A35-8DA6-BBD38D7448F3}" destId="{01483811-7D00-4E6E-B01D-D2171D13CB5F}" srcOrd="1" destOrd="0" presId="urn:microsoft.com/office/officeart/2005/8/layout/vList4"/>
    <dgm:cxn modelId="{1A4BF384-BCA8-4C68-ACA5-63337E9E06A7}" type="presParOf" srcId="{786E73EB-8C30-4A35-8DA6-BBD38D7448F3}" destId="{7EBD47A6-5487-472A-BB62-305ABFE372D1}" srcOrd="2" destOrd="0" presId="urn:microsoft.com/office/officeart/2005/8/layout/vList4"/>
    <dgm:cxn modelId="{8ADBD91F-DEC3-417E-8074-43CF97F4DFB0}" type="presParOf" srcId="{F1D906B2-08C9-4B7F-A1AC-42FAF1598D4C}" destId="{E985E1AB-2E23-4063-947A-B324B45898CA}" srcOrd="3" destOrd="0" presId="urn:microsoft.com/office/officeart/2005/8/layout/vList4"/>
    <dgm:cxn modelId="{351123EC-F6AA-421E-9712-6CB7B297FE5E}" type="presParOf" srcId="{F1D906B2-08C9-4B7F-A1AC-42FAF1598D4C}" destId="{4D20B373-FEE7-4F2F-A06E-CCC354E3DA05}" srcOrd="4" destOrd="0" presId="urn:microsoft.com/office/officeart/2005/8/layout/vList4"/>
    <dgm:cxn modelId="{A00692D0-AAFF-4D00-A4DE-16FDF22DB474}" type="presParOf" srcId="{4D20B373-FEE7-4F2F-A06E-CCC354E3DA05}" destId="{1857B452-C496-40BE-B16A-ADBED5898F32}" srcOrd="0" destOrd="0" presId="urn:microsoft.com/office/officeart/2005/8/layout/vList4"/>
    <dgm:cxn modelId="{FF6339D3-F6AF-4B1A-9193-04EBB70D9FB2}" type="presParOf" srcId="{4D20B373-FEE7-4F2F-A06E-CCC354E3DA05}" destId="{B5074DB6-EAEB-41F8-8D54-07A988A11593}" srcOrd="1" destOrd="0" presId="urn:microsoft.com/office/officeart/2005/8/layout/vList4"/>
    <dgm:cxn modelId="{FC0FE4C3-8DF9-4DA9-B9EF-6811FFB00284}" type="presParOf" srcId="{4D20B373-FEE7-4F2F-A06E-CCC354E3DA05}" destId="{565551CE-E483-4309-B8A3-CEA90D770C8A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B766F-72AD-42A0-AA26-F83201D42216}" type="doc">
      <dgm:prSet loTypeId="urn:microsoft.com/office/officeart/2005/8/layout/default#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5700F7-D7EC-4EE1-8536-9C845FB9A4F1}">
      <dgm:prSet custT="1"/>
      <dgm:spPr/>
      <dgm:t>
        <a:bodyPr/>
        <a:lstStyle/>
        <a:p>
          <a:pPr algn="ctr"/>
          <a:r>
            <a:rPr lang="ru-RU" sz="1200" b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Председатель АК </a:t>
          </a:r>
          <a:endParaRPr lang="ru-RU" sz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член профессиональной некоммерческой организации </a:t>
          </a:r>
        </a:p>
        <a:p>
          <a:pPr algn="ctr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(ст.76 ФЗ №323-ФЗ) </a:t>
          </a:r>
        </a:p>
        <a:p>
          <a:pPr algn="l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Осуществляет общее руководство деятельностью АК</a:t>
          </a:r>
        </a:p>
        <a:p>
          <a:pPr algn="l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Распределяет обязанности между членами АК</a:t>
          </a:r>
        </a:p>
        <a:p>
          <a:pPr algn="l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Формирует 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аппеляционную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комиссию</a:t>
          </a:r>
        </a:p>
        <a:p>
          <a:pPr algn="l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Назначает зам.председателя и ответственного секретаря АК из членов АК</a:t>
          </a:r>
          <a:endParaRPr lang="ru-RU" sz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7CF1F8-D50C-4EC6-93E4-4C83FF362501}" type="parTrans" cxnId="{1121473D-BDC1-4152-9500-16B70E337298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9760ABB-311F-4B02-90D6-5C701850D9D5}" type="sibTrans" cxnId="{1121473D-BDC1-4152-9500-16B70E337298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4E9E91C-A5CC-4ABA-AA31-945501182E84}">
      <dgm:prSet custT="1"/>
      <dgm:spPr/>
      <dgm:t>
        <a:bodyPr/>
        <a:lstStyle/>
        <a:p>
          <a:pPr algn="ctr"/>
          <a:r>
            <a:rPr lang="ru-RU" sz="1200" b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Заместитель </a:t>
          </a:r>
        </a:p>
        <a:p>
          <a:pPr algn="ctr"/>
          <a:r>
            <a:rPr lang="ru-RU" sz="1200" b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председателя АК</a:t>
          </a:r>
        </a:p>
        <a:p>
          <a:pPr algn="l"/>
          <a:endParaRPr lang="ru-RU" sz="1200" b="1" u="sng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Исполняет обязанности председателя АК в его отсутствие, осуществляет иные функции по поручению председателя АК</a:t>
          </a:r>
          <a:endParaRPr lang="ru-RU" sz="1200" b="0" u="none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EFDEF4-6A58-4C77-AE88-FE33F3D51127}" type="parTrans" cxnId="{5BE78D77-8798-49F4-AC92-50CB714CA1E5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A97999-2B06-49D9-8D2F-003F94C6DABD}" type="sibTrans" cxnId="{5BE78D77-8798-49F4-AC92-50CB714CA1E5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0A6D98B-5182-4F9A-AEB5-F76AF9779B7E}">
      <dgm:prSet custT="1"/>
      <dgm:spPr/>
      <dgm:t>
        <a:bodyPr/>
        <a:lstStyle/>
        <a:p>
          <a:pPr algn="ctr"/>
          <a:r>
            <a:rPr lang="ru-RU" sz="1200" b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Ответственный секретарь АК</a:t>
          </a:r>
        </a:p>
        <a:p>
          <a:pPr algn="just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Регистрирует и рассматривает поступающие документы в АК;</a:t>
          </a:r>
        </a:p>
        <a:p>
          <a:pPr algn="just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Уведомляет лиц, изъявивших желание пройти аккредитацию специалиста, о сроках ее проведения;</a:t>
          </a:r>
        </a:p>
        <a:p>
          <a:pPr algn="just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Готовит материалы к заседаниям АК;</a:t>
          </a:r>
        </a:p>
        <a:p>
          <a:pPr algn="just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Ведет протоколы заседаний АК;</a:t>
          </a:r>
        </a:p>
        <a:p>
          <a:pPr algn="just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Предоставляет материалы, необходимые для рассмотрения апелляций;</a:t>
          </a:r>
        </a:p>
        <a:p>
          <a:pPr algn="just"/>
          <a:r>
            <a:rPr lang="ru-RU" sz="12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-осуществляет иные функции по поручению председателя АК</a:t>
          </a:r>
          <a:endParaRPr lang="ru-RU" sz="1200" b="0" u="none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124E02E-12F7-4BF5-9AD2-E944819F3A4F}" type="parTrans" cxnId="{B70D105B-68E0-4DF1-BF3C-A5311D9F74B8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12027C2-7091-430B-9949-1FB27F42C648}" type="sibTrans" cxnId="{B70D105B-68E0-4DF1-BF3C-A5311D9F74B8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33DD5CE-3065-4D9A-ABD1-88A88E28ABC9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Представители профессиональных некоммерческих организаций, указанных в ст.76 </a:t>
          </a:r>
        </a:p>
        <a:p>
          <a:pPr algn="ctr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ФЗ №323-ФЗ</a:t>
          </a:r>
          <a:endParaRPr lang="ru-RU" sz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DC8666E-ACEF-4CBC-B38A-017522DD97A1}" type="parTrans" cxnId="{BFC4639C-49B1-4BF4-A203-48566FF0AE2B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E19CAC-F297-46AF-9C48-1D137B7786CB}" type="sibTrans" cxnId="{BFC4639C-49B1-4BF4-A203-48566FF0AE2B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59B7F0F-131C-4321-83C8-5E58F13D5216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Представители органов исполнительной власти в сфере охраны здоровья и(или) медицинских организаций и иных организаций, осуществляющих медицинскую и (или) фармацевтическую деятельность, и (или) профессиональных союзов или их объедений (ассоциаций)</a:t>
          </a:r>
          <a:endParaRPr lang="ru-RU" sz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954D5AA-42FC-49B6-89F5-16B52E5D9116}" type="parTrans" cxnId="{F21DF7C6-05A0-4B04-ADC7-B1F72F1587BF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ED25C7A-6B25-4BE0-A8C3-EC7F86687FFD}" type="sibTrans" cxnId="{F21DF7C6-05A0-4B04-ADC7-B1F72F1587BF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F1D83B-D40B-4F05-885C-F39CAB974530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Представители образовательных и (или) научных организаций. Реализующих программы медицинского и (или) фармацевтического образования, не участвующих в подготовке специалиста.</a:t>
          </a:r>
          <a:endParaRPr lang="ru-RU" sz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EAFC731-DE08-4284-8CE7-D878F02B31D6}" type="parTrans" cxnId="{41A1257B-4B7A-42FC-916C-67A7A1FF615A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DE6902F-77B4-447C-97AF-6E7E2D21D11C}" type="sibTrans" cxnId="{41A1257B-4B7A-42FC-916C-67A7A1FF615A}">
      <dgm:prSet/>
      <dgm:spPr/>
      <dgm:t>
        <a:bodyPr/>
        <a:lstStyle/>
        <a:p>
          <a:pPr algn="l"/>
          <a:endParaRPr lang="ru-RU" sz="110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53EFC5-0B54-4B35-BC64-4D69952DAC60}" type="pres">
      <dgm:prSet presAssocID="{9B4B766F-72AD-42A0-AA26-F83201D42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E5914-4625-4D5B-94D9-94A109EFD72C}" type="pres">
      <dgm:prSet presAssocID="{325700F7-D7EC-4EE1-8536-9C845FB9A4F1}" presName="node" presStyleLbl="node1" presStyleIdx="0" presStyleCnt="6" custScaleX="114991" custScaleY="171554" custLinFactNeighborX="373" custLinFactNeighborY="-2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E280B-B96D-4016-821B-ED535D77FC8B}" type="pres">
      <dgm:prSet presAssocID="{29760ABB-311F-4B02-90D6-5C701850D9D5}" presName="sibTrans" presStyleCnt="0"/>
      <dgm:spPr/>
    </dgm:pt>
    <dgm:pt modelId="{9CA61384-61F7-4661-A735-C7E36274F310}" type="pres">
      <dgm:prSet presAssocID="{D4E9E91C-A5CC-4ABA-AA31-945501182E84}" presName="node" presStyleLbl="node1" presStyleIdx="1" presStyleCnt="6" custScaleX="81645" custScaleY="160505" custLinFactNeighborX="-43" custLinFactNeighborY="-2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91DA9-3442-4AB4-840E-7F65E6AB048F}" type="pres">
      <dgm:prSet presAssocID="{53A97999-2B06-49D9-8D2F-003F94C6DABD}" presName="sibTrans" presStyleCnt="0"/>
      <dgm:spPr/>
    </dgm:pt>
    <dgm:pt modelId="{AC2D900F-275D-40E3-815D-5726FDF2C776}" type="pres">
      <dgm:prSet presAssocID="{60A6D98B-5182-4F9A-AEB5-F76AF9779B7E}" presName="node" presStyleLbl="node1" presStyleIdx="2" presStyleCnt="6" custScaleX="148254" custScaleY="170202" custLinFactNeighborX="946" custLinFactNeighborY="-16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04FDC-4E6A-4D57-A9E5-776A93DEE59F}" type="pres">
      <dgm:prSet presAssocID="{812027C2-7091-430B-9949-1FB27F42C648}" presName="sibTrans" presStyleCnt="0"/>
      <dgm:spPr/>
    </dgm:pt>
    <dgm:pt modelId="{69F11A8E-4F44-4E1A-9C8F-929DC71A6724}" type="pres">
      <dgm:prSet presAssocID="{A33DD5CE-3065-4D9A-ABD1-88A88E28ABC9}" presName="node" presStyleLbl="node1" presStyleIdx="3" presStyleCnt="6" custScaleX="68359" custLinFactNeighborX="-34373" custLinFactNeighborY="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B6637-12FC-4552-973F-FE191D26B9C3}" type="pres">
      <dgm:prSet presAssocID="{CEE19CAC-F297-46AF-9C48-1D137B7786CB}" presName="sibTrans" presStyleCnt="0"/>
      <dgm:spPr/>
    </dgm:pt>
    <dgm:pt modelId="{D42A3639-66BE-417C-BBC3-3E979B56FFE4}" type="pres">
      <dgm:prSet presAssocID="{D59B7F0F-131C-4321-83C8-5E58F13D5216}" presName="node" presStyleLbl="node1" presStyleIdx="4" presStyleCnt="6" custScaleX="140040" custLinFactNeighborX="2261" custLinFactNeighborY="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D421-38D4-40D3-B794-F3111A514E78}" type="pres">
      <dgm:prSet presAssocID="{8ED25C7A-6B25-4BE0-A8C3-EC7F86687FFD}" presName="sibTrans" presStyleCnt="0"/>
      <dgm:spPr/>
    </dgm:pt>
    <dgm:pt modelId="{43B72822-410D-43B8-8DC9-4DDB2686A5AB}" type="pres">
      <dgm:prSet presAssocID="{3FF1D83B-D40B-4F05-885C-F39CAB974530}" presName="node" presStyleLbl="node1" presStyleIdx="5" presStyleCnt="6" custScaleX="124496" custLinFactNeighborX="8739" custLinFactNeighborY="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DF7C6-05A0-4B04-ADC7-B1F72F1587BF}" srcId="{9B4B766F-72AD-42A0-AA26-F83201D42216}" destId="{D59B7F0F-131C-4321-83C8-5E58F13D5216}" srcOrd="4" destOrd="0" parTransId="{5954D5AA-42FC-49B6-89F5-16B52E5D9116}" sibTransId="{8ED25C7A-6B25-4BE0-A8C3-EC7F86687FFD}"/>
    <dgm:cxn modelId="{41A1257B-4B7A-42FC-916C-67A7A1FF615A}" srcId="{9B4B766F-72AD-42A0-AA26-F83201D42216}" destId="{3FF1D83B-D40B-4F05-885C-F39CAB974530}" srcOrd="5" destOrd="0" parTransId="{4EAFC731-DE08-4284-8CE7-D878F02B31D6}" sibTransId="{EDE6902F-77B4-447C-97AF-6E7E2D21D11C}"/>
    <dgm:cxn modelId="{8ACA7F88-61DA-4C0A-983B-131707359293}" type="presOf" srcId="{D4E9E91C-A5CC-4ABA-AA31-945501182E84}" destId="{9CA61384-61F7-4661-A735-C7E36274F310}" srcOrd="0" destOrd="0" presId="urn:microsoft.com/office/officeart/2005/8/layout/default#1"/>
    <dgm:cxn modelId="{BFC4639C-49B1-4BF4-A203-48566FF0AE2B}" srcId="{9B4B766F-72AD-42A0-AA26-F83201D42216}" destId="{A33DD5CE-3065-4D9A-ABD1-88A88E28ABC9}" srcOrd="3" destOrd="0" parTransId="{FDC8666E-ACEF-4CBC-B38A-017522DD97A1}" sibTransId="{CEE19CAC-F297-46AF-9C48-1D137B7786CB}"/>
    <dgm:cxn modelId="{AABD8820-A040-42C0-AF3A-D61DFCFC2148}" type="presOf" srcId="{60A6D98B-5182-4F9A-AEB5-F76AF9779B7E}" destId="{AC2D900F-275D-40E3-815D-5726FDF2C776}" srcOrd="0" destOrd="0" presId="urn:microsoft.com/office/officeart/2005/8/layout/default#1"/>
    <dgm:cxn modelId="{53A3F95E-667E-454F-9A30-6537B4952F65}" type="presOf" srcId="{9B4B766F-72AD-42A0-AA26-F83201D42216}" destId="{5053EFC5-0B54-4B35-BC64-4D69952DAC60}" srcOrd="0" destOrd="0" presId="urn:microsoft.com/office/officeart/2005/8/layout/default#1"/>
    <dgm:cxn modelId="{1121473D-BDC1-4152-9500-16B70E337298}" srcId="{9B4B766F-72AD-42A0-AA26-F83201D42216}" destId="{325700F7-D7EC-4EE1-8536-9C845FB9A4F1}" srcOrd="0" destOrd="0" parTransId="{567CF1F8-D50C-4EC6-93E4-4C83FF362501}" sibTransId="{29760ABB-311F-4B02-90D6-5C701850D9D5}"/>
    <dgm:cxn modelId="{CD2CBEE9-E72C-4555-92D7-D09A76510676}" type="presOf" srcId="{325700F7-D7EC-4EE1-8536-9C845FB9A4F1}" destId="{441E5914-4625-4D5B-94D9-94A109EFD72C}" srcOrd="0" destOrd="0" presId="urn:microsoft.com/office/officeart/2005/8/layout/default#1"/>
    <dgm:cxn modelId="{5BE78D77-8798-49F4-AC92-50CB714CA1E5}" srcId="{9B4B766F-72AD-42A0-AA26-F83201D42216}" destId="{D4E9E91C-A5CC-4ABA-AA31-945501182E84}" srcOrd="1" destOrd="0" parTransId="{B7EFDEF4-6A58-4C77-AE88-FE33F3D51127}" sibTransId="{53A97999-2B06-49D9-8D2F-003F94C6DABD}"/>
    <dgm:cxn modelId="{3B5B0D05-5482-4A6E-95CA-3EF68CC45551}" type="presOf" srcId="{D59B7F0F-131C-4321-83C8-5E58F13D5216}" destId="{D42A3639-66BE-417C-BBC3-3E979B56FFE4}" srcOrd="0" destOrd="0" presId="urn:microsoft.com/office/officeart/2005/8/layout/default#1"/>
    <dgm:cxn modelId="{26954AA7-8243-41EE-97F3-896641DC6CE5}" type="presOf" srcId="{A33DD5CE-3065-4D9A-ABD1-88A88E28ABC9}" destId="{69F11A8E-4F44-4E1A-9C8F-929DC71A6724}" srcOrd="0" destOrd="0" presId="urn:microsoft.com/office/officeart/2005/8/layout/default#1"/>
    <dgm:cxn modelId="{21FC5A2A-54E1-4A23-B40B-7B535AB18EFD}" type="presOf" srcId="{3FF1D83B-D40B-4F05-885C-F39CAB974530}" destId="{43B72822-410D-43B8-8DC9-4DDB2686A5AB}" srcOrd="0" destOrd="0" presId="urn:microsoft.com/office/officeart/2005/8/layout/default#1"/>
    <dgm:cxn modelId="{B70D105B-68E0-4DF1-BF3C-A5311D9F74B8}" srcId="{9B4B766F-72AD-42A0-AA26-F83201D42216}" destId="{60A6D98B-5182-4F9A-AEB5-F76AF9779B7E}" srcOrd="2" destOrd="0" parTransId="{4124E02E-12F7-4BF5-9AD2-E944819F3A4F}" sibTransId="{812027C2-7091-430B-9949-1FB27F42C648}"/>
    <dgm:cxn modelId="{2CA2F1A9-406E-4D61-9A37-050F6C3D444A}" type="presParOf" srcId="{5053EFC5-0B54-4B35-BC64-4D69952DAC60}" destId="{441E5914-4625-4D5B-94D9-94A109EFD72C}" srcOrd="0" destOrd="0" presId="urn:microsoft.com/office/officeart/2005/8/layout/default#1"/>
    <dgm:cxn modelId="{07FD866D-0580-4F6C-B41B-7EC1067E510F}" type="presParOf" srcId="{5053EFC5-0B54-4B35-BC64-4D69952DAC60}" destId="{E0EE280B-B96D-4016-821B-ED535D77FC8B}" srcOrd="1" destOrd="0" presId="urn:microsoft.com/office/officeart/2005/8/layout/default#1"/>
    <dgm:cxn modelId="{214D4CC5-77A3-4FC3-8DF8-FCAFCF9E7742}" type="presParOf" srcId="{5053EFC5-0B54-4B35-BC64-4D69952DAC60}" destId="{9CA61384-61F7-4661-A735-C7E36274F310}" srcOrd="2" destOrd="0" presId="urn:microsoft.com/office/officeart/2005/8/layout/default#1"/>
    <dgm:cxn modelId="{01E52238-EC05-419D-842A-987DF4FF93C7}" type="presParOf" srcId="{5053EFC5-0B54-4B35-BC64-4D69952DAC60}" destId="{60191DA9-3442-4AB4-840E-7F65E6AB048F}" srcOrd="3" destOrd="0" presId="urn:microsoft.com/office/officeart/2005/8/layout/default#1"/>
    <dgm:cxn modelId="{E1DB2978-B33C-47E1-9C96-F2FBF7656F52}" type="presParOf" srcId="{5053EFC5-0B54-4B35-BC64-4D69952DAC60}" destId="{AC2D900F-275D-40E3-815D-5726FDF2C776}" srcOrd="4" destOrd="0" presId="urn:microsoft.com/office/officeart/2005/8/layout/default#1"/>
    <dgm:cxn modelId="{918AE7E7-7C89-4C7D-A191-272856934A34}" type="presParOf" srcId="{5053EFC5-0B54-4B35-BC64-4D69952DAC60}" destId="{19B04FDC-4E6A-4D57-A9E5-776A93DEE59F}" srcOrd="5" destOrd="0" presId="urn:microsoft.com/office/officeart/2005/8/layout/default#1"/>
    <dgm:cxn modelId="{6EA2E5D6-2791-4298-A0BF-D17169D2DFAA}" type="presParOf" srcId="{5053EFC5-0B54-4B35-BC64-4D69952DAC60}" destId="{69F11A8E-4F44-4E1A-9C8F-929DC71A6724}" srcOrd="6" destOrd="0" presId="urn:microsoft.com/office/officeart/2005/8/layout/default#1"/>
    <dgm:cxn modelId="{98B1B05A-1C04-4C4D-AF9A-E3DB8C4DB6BC}" type="presParOf" srcId="{5053EFC5-0B54-4B35-BC64-4D69952DAC60}" destId="{BD0B6637-12FC-4552-973F-FE191D26B9C3}" srcOrd="7" destOrd="0" presId="urn:microsoft.com/office/officeart/2005/8/layout/default#1"/>
    <dgm:cxn modelId="{2E6900AF-FFE4-4E26-A86C-EB62CE689575}" type="presParOf" srcId="{5053EFC5-0B54-4B35-BC64-4D69952DAC60}" destId="{D42A3639-66BE-417C-BBC3-3E979B56FFE4}" srcOrd="8" destOrd="0" presId="urn:microsoft.com/office/officeart/2005/8/layout/default#1"/>
    <dgm:cxn modelId="{56E13B30-4522-4E01-8721-3F415FF19A11}" type="presParOf" srcId="{5053EFC5-0B54-4B35-BC64-4D69952DAC60}" destId="{7B41D421-38D4-40D3-B794-F3111A514E78}" srcOrd="9" destOrd="0" presId="urn:microsoft.com/office/officeart/2005/8/layout/default#1"/>
    <dgm:cxn modelId="{86208058-FCD4-43F5-97B5-E1C29D3790CF}" type="presParOf" srcId="{5053EFC5-0B54-4B35-BC64-4D69952DAC60}" destId="{43B72822-410D-43B8-8DC9-4DDB2686A5A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94974-96BB-4262-A1DF-80D21D96CC28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08DFC990-1C4C-4C1B-B4EE-C753AB7F052F}">
      <dgm:prSet phldrT="[Текст]" custT="1"/>
      <dgm:spPr/>
      <dgm:t>
        <a:bodyPr/>
        <a:lstStyle/>
        <a:p>
          <a:r>
            <a:rPr lang="ru-RU" sz="1100" b="1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2018 г</a:t>
          </a:r>
        </a:p>
        <a:p>
          <a:r>
            <a:rPr lang="ru-RU" sz="1100" b="1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4 (124 эксперта)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D5120C5F-138D-46C4-AA95-6894D9CDE095}" type="parTrans" cxnId="{E4D119BC-E733-4A46-A400-0E0811099C72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EFAF5E1B-1C68-4413-9145-DA44FDA88A8D}" type="sibTrans" cxnId="{E4D119BC-E733-4A46-A400-0E0811099C72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0BF751BA-C865-4F99-AD08-751520771166}">
      <dgm:prSet phldrT="[Текст]" custT="1"/>
      <dgm:spPr/>
      <dgm:t>
        <a:bodyPr/>
        <a:lstStyle/>
        <a:p>
          <a:r>
            <a:rPr lang="ru-RU" sz="11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2019 г</a:t>
          </a:r>
        </a:p>
        <a:p>
          <a:r>
            <a:rPr lang="ru-RU" sz="11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11 (185 экспертов)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BB24160F-628F-4AA7-89DD-9E15D90433C5}" type="parTrans" cxnId="{4345AF3E-8BBB-4077-B7F5-CD4F0F074E5F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AD531FEE-92A7-4554-9AD9-074A1E1B73CE}" type="sibTrans" cxnId="{4345AF3E-8BBB-4077-B7F5-CD4F0F074E5F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DD5F30EE-C632-4D96-A59C-99F760A032F2}">
      <dgm:prSet phldrT="[Текст]" custT="1"/>
      <dgm:spPr/>
      <dgm:t>
        <a:bodyPr/>
        <a:lstStyle/>
        <a:p>
          <a:r>
            <a:rPr lang="ru-RU" sz="11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2017 г</a:t>
          </a:r>
        </a:p>
        <a:p>
          <a:r>
            <a:rPr lang="ru-RU" sz="11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4 (84 экспертов)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2755DBCD-54D9-4ED7-A7FC-EBAE24D531DB}" type="parTrans" cxnId="{DCDFEE19-0476-49B0-BA21-08F2AFAA092D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B6C1F1E5-9E6D-4C10-9BDE-707BC409D568}" type="sibTrans" cxnId="{DCDFEE19-0476-49B0-BA21-08F2AFAA092D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FBA1CA03-B3C4-4CEB-9306-1D43743A29C4}">
      <dgm:prSet custT="1"/>
      <dgm:spPr/>
      <dgm:t>
        <a:bodyPr/>
        <a:lstStyle/>
        <a:p>
          <a:r>
            <a:rPr kumimoji="0" lang="ru-RU" sz="1100" b="1" i="0" u="none" strike="noStrike" cap="none" spc="0" normalizeH="0" baseline="0" noProof="0" smtClean="0">
              <a:ln/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2016 г</a:t>
          </a:r>
        </a:p>
        <a:p>
          <a:r>
            <a:rPr kumimoji="0" lang="ru-RU" sz="1100" b="1" i="0" u="none" strike="noStrike" cap="none" spc="0" normalizeH="0" baseline="0" noProof="0" smtClean="0">
              <a:ln/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rPr>
            <a:t>2 (20 экспертов)</a:t>
          </a:r>
          <a:endParaRPr kumimoji="0" lang="ru-RU" sz="1100" b="1" i="0" u="none" strike="noStrike" cap="none" spc="0" normalizeH="0" baseline="0" noProof="0" dirty="0">
            <a:ln/>
            <a:effectLst/>
            <a:uLnTx/>
            <a:uFillTx/>
            <a:latin typeface="Arial" pitchFamily="34" charset="0"/>
            <a:ea typeface="Calibri" panose="020F0502020204030204" pitchFamily="34" charset="0"/>
            <a:cs typeface="Arial" pitchFamily="34" charset="0"/>
          </a:endParaRPr>
        </a:p>
      </dgm:t>
    </dgm:pt>
    <dgm:pt modelId="{E1207BDB-849B-4A0A-B86E-2ACC7DE39F01}" type="parTrans" cxnId="{821EFC31-ABEC-49AB-97FD-BC9018DD0002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4B45DDC5-FFA9-43D7-BBC9-2D0CF05FE80B}" type="sibTrans" cxnId="{821EFC31-ABEC-49AB-97FD-BC9018DD0002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BB368B14-4BCD-4904-9091-F042DB533282}" type="pres">
      <dgm:prSet presAssocID="{99E94974-96BB-4262-A1DF-80D21D96CC28}" presName="CompostProcess" presStyleCnt="0">
        <dgm:presLayoutVars>
          <dgm:dir/>
          <dgm:resizeHandles val="exact"/>
        </dgm:presLayoutVars>
      </dgm:prSet>
      <dgm:spPr/>
    </dgm:pt>
    <dgm:pt modelId="{7079AA89-B980-463E-B9BC-23848A28EB52}" type="pres">
      <dgm:prSet presAssocID="{99E94974-96BB-4262-A1DF-80D21D96CC28}" presName="arrow" presStyleLbl="bgShp" presStyleIdx="0" presStyleCnt="1"/>
      <dgm:spPr/>
    </dgm:pt>
    <dgm:pt modelId="{FB62A274-DBB9-4502-8DA9-526C70B03185}" type="pres">
      <dgm:prSet presAssocID="{99E94974-96BB-4262-A1DF-80D21D96CC28}" presName="linearProcess" presStyleCnt="0"/>
      <dgm:spPr/>
    </dgm:pt>
    <dgm:pt modelId="{79E0ECE1-A5B1-481F-BF9A-ACCB55E0CC08}" type="pres">
      <dgm:prSet presAssocID="{FBA1CA03-B3C4-4CEB-9306-1D43743A29C4}" presName="textNode" presStyleLbl="node1" presStyleIdx="0" presStyleCnt="4" custLinFactNeighborX="-1844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F98D1-C2C8-4A27-9EF4-46068B7F2808}" type="pres">
      <dgm:prSet presAssocID="{4B45DDC5-FFA9-43D7-BBC9-2D0CF05FE80B}" presName="sibTrans" presStyleCnt="0"/>
      <dgm:spPr/>
    </dgm:pt>
    <dgm:pt modelId="{FDF356BE-9CE3-4DEA-A579-EAA7389B2510}" type="pres">
      <dgm:prSet presAssocID="{DD5F30EE-C632-4D96-A59C-99F760A032F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96EF5-85F9-4082-B869-7CCAB4228D5A}" type="pres">
      <dgm:prSet presAssocID="{B6C1F1E5-9E6D-4C10-9BDE-707BC409D568}" presName="sibTrans" presStyleCnt="0"/>
      <dgm:spPr/>
    </dgm:pt>
    <dgm:pt modelId="{B60C2178-3276-431F-BBCC-00D812DC07C0}" type="pres">
      <dgm:prSet presAssocID="{08DFC990-1C4C-4C1B-B4EE-C753AB7F052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242C-D733-4C24-9732-E7236CD96A11}" type="pres">
      <dgm:prSet presAssocID="{EFAF5E1B-1C68-4413-9145-DA44FDA88A8D}" presName="sibTrans" presStyleCnt="0"/>
      <dgm:spPr/>
    </dgm:pt>
    <dgm:pt modelId="{203FF4FD-D930-406A-A834-EE228DF219EB}" type="pres">
      <dgm:prSet presAssocID="{0BF751BA-C865-4F99-AD08-75152077116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8C1B0-D671-4FAA-8582-58BB2E02E257}" type="presOf" srcId="{FBA1CA03-B3C4-4CEB-9306-1D43743A29C4}" destId="{79E0ECE1-A5B1-481F-BF9A-ACCB55E0CC08}" srcOrd="0" destOrd="0" presId="urn:microsoft.com/office/officeart/2005/8/layout/hProcess9"/>
    <dgm:cxn modelId="{4345AF3E-8BBB-4077-B7F5-CD4F0F074E5F}" srcId="{99E94974-96BB-4262-A1DF-80D21D96CC28}" destId="{0BF751BA-C865-4F99-AD08-751520771166}" srcOrd="3" destOrd="0" parTransId="{BB24160F-628F-4AA7-89DD-9E15D90433C5}" sibTransId="{AD531FEE-92A7-4554-9AD9-074A1E1B73CE}"/>
    <dgm:cxn modelId="{3202F5F8-DCD4-4DBC-8CF3-BBC8E74C0924}" type="presOf" srcId="{08DFC990-1C4C-4C1B-B4EE-C753AB7F052F}" destId="{B60C2178-3276-431F-BBCC-00D812DC07C0}" srcOrd="0" destOrd="0" presId="urn:microsoft.com/office/officeart/2005/8/layout/hProcess9"/>
    <dgm:cxn modelId="{4A47BCA2-B75A-4710-A916-0976567237F5}" type="presOf" srcId="{0BF751BA-C865-4F99-AD08-751520771166}" destId="{203FF4FD-D930-406A-A834-EE228DF219EB}" srcOrd="0" destOrd="0" presId="urn:microsoft.com/office/officeart/2005/8/layout/hProcess9"/>
    <dgm:cxn modelId="{821EFC31-ABEC-49AB-97FD-BC9018DD0002}" srcId="{99E94974-96BB-4262-A1DF-80D21D96CC28}" destId="{FBA1CA03-B3C4-4CEB-9306-1D43743A29C4}" srcOrd="0" destOrd="0" parTransId="{E1207BDB-849B-4A0A-B86E-2ACC7DE39F01}" sibTransId="{4B45DDC5-FFA9-43D7-BBC9-2D0CF05FE80B}"/>
    <dgm:cxn modelId="{DCDFEE19-0476-49B0-BA21-08F2AFAA092D}" srcId="{99E94974-96BB-4262-A1DF-80D21D96CC28}" destId="{DD5F30EE-C632-4D96-A59C-99F760A032F2}" srcOrd="1" destOrd="0" parTransId="{2755DBCD-54D9-4ED7-A7FC-EBAE24D531DB}" sibTransId="{B6C1F1E5-9E6D-4C10-9BDE-707BC409D568}"/>
    <dgm:cxn modelId="{069F6156-9932-44F2-851C-9C15355DEC5B}" type="presOf" srcId="{DD5F30EE-C632-4D96-A59C-99F760A032F2}" destId="{FDF356BE-9CE3-4DEA-A579-EAA7389B2510}" srcOrd="0" destOrd="0" presId="urn:microsoft.com/office/officeart/2005/8/layout/hProcess9"/>
    <dgm:cxn modelId="{6EFA35B5-559B-42C9-8231-95658F494D33}" type="presOf" srcId="{99E94974-96BB-4262-A1DF-80D21D96CC28}" destId="{BB368B14-4BCD-4904-9091-F042DB533282}" srcOrd="0" destOrd="0" presId="urn:microsoft.com/office/officeart/2005/8/layout/hProcess9"/>
    <dgm:cxn modelId="{E4D119BC-E733-4A46-A400-0E0811099C72}" srcId="{99E94974-96BB-4262-A1DF-80D21D96CC28}" destId="{08DFC990-1C4C-4C1B-B4EE-C753AB7F052F}" srcOrd="2" destOrd="0" parTransId="{D5120C5F-138D-46C4-AA95-6894D9CDE095}" sibTransId="{EFAF5E1B-1C68-4413-9145-DA44FDA88A8D}"/>
    <dgm:cxn modelId="{1D94A587-FBC5-4E07-8DDC-1B5DD7F391F0}" type="presParOf" srcId="{BB368B14-4BCD-4904-9091-F042DB533282}" destId="{7079AA89-B980-463E-B9BC-23848A28EB52}" srcOrd="0" destOrd="0" presId="urn:microsoft.com/office/officeart/2005/8/layout/hProcess9"/>
    <dgm:cxn modelId="{9A41F7E8-D0E5-484D-BA25-88DE7F3856AF}" type="presParOf" srcId="{BB368B14-4BCD-4904-9091-F042DB533282}" destId="{FB62A274-DBB9-4502-8DA9-526C70B03185}" srcOrd="1" destOrd="0" presId="urn:microsoft.com/office/officeart/2005/8/layout/hProcess9"/>
    <dgm:cxn modelId="{E230F807-9706-4675-ADE8-425728059318}" type="presParOf" srcId="{FB62A274-DBB9-4502-8DA9-526C70B03185}" destId="{79E0ECE1-A5B1-481F-BF9A-ACCB55E0CC08}" srcOrd="0" destOrd="0" presId="urn:microsoft.com/office/officeart/2005/8/layout/hProcess9"/>
    <dgm:cxn modelId="{B69342E2-C701-4833-9594-9095CE55B3D0}" type="presParOf" srcId="{FB62A274-DBB9-4502-8DA9-526C70B03185}" destId="{0E3F98D1-C2C8-4A27-9EF4-46068B7F2808}" srcOrd="1" destOrd="0" presId="urn:microsoft.com/office/officeart/2005/8/layout/hProcess9"/>
    <dgm:cxn modelId="{8F67ACF5-7F95-4A01-B49C-B85FD4CC1DCE}" type="presParOf" srcId="{FB62A274-DBB9-4502-8DA9-526C70B03185}" destId="{FDF356BE-9CE3-4DEA-A579-EAA7389B2510}" srcOrd="2" destOrd="0" presId="urn:microsoft.com/office/officeart/2005/8/layout/hProcess9"/>
    <dgm:cxn modelId="{F9DB23BC-3A11-46F6-B979-40AD0BE1F89D}" type="presParOf" srcId="{FB62A274-DBB9-4502-8DA9-526C70B03185}" destId="{AB696EF5-85F9-4082-B869-7CCAB4228D5A}" srcOrd="3" destOrd="0" presId="urn:microsoft.com/office/officeart/2005/8/layout/hProcess9"/>
    <dgm:cxn modelId="{E70DAFD4-698C-4A25-B08E-3649F659CE06}" type="presParOf" srcId="{FB62A274-DBB9-4502-8DA9-526C70B03185}" destId="{B60C2178-3276-431F-BBCC-00D812DC07C0}" srcOrd="4" destOrd="0" presId="urn:microsoft.com/office/officeart/2005/8/layout/hProcess9"/>
    <dgm:cxn modelId="{0E69B86B-C592-4FC1-BB8C-A3893AE25367}" type="presParOf" srcId="{FB62A274-DBB9-4502-8DA9-526C70B03185}" destId="{7C86242C-D733-4C24-9732-E7236CD96A11}" srcOrd="5" destOrd="0" presId="urn:microsoft.com/office/officeart/2005/8/layout/hProcess9"/>
    <dgm:cxn modelId="{6F571BEA-395F-4C73-B8C9-68A6C1F75309}" type="presParOf" srcId="{FB62A274-DBB9-4502-8DA9-526C70B03185}" destId="{203FF4FD-D930-406A-A834-EE228DF219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1C713-993D-4F7B-97D7-5295AD28DA00}">
      <dsp:nvSpPr>
        <dsp:cNvPr id="0" name=""/>
        <dsp:cNvSpPr/>
      </dsp:nvSpPr>
      <dsp:spPr>
        <a:xfrm>
          <a:off x="0" y="34669"/>
          <a:ext cx="8229600" cy="142990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Первичная аккредитация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 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в отношении лиц, завершивших освоение основных образовательных программ высшего или среднего медицинского образования, фармацевтического образования в соответствии с федеральными государственными образовательными стандартами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;</a:t>
          </a:r>
          <a:endParaRPr lang="ru-RU" sz="15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17382" y="34669"/>
        <a:ext cx="6412217" cy="1429907"/>
      </dsp:txXfrm>
    </dsp:sp>
    <dsp:sp modelId="{5E7668F2-CCF6-43DF-845D-C40C29D87111}">
      <dsp:nvSpPr>
        <dsp:cNvPr id="0" name=""/>
        <dsp:cNvSpPr/>
      </dsp:nvSpPr>
      <dsp:spPr>
        <a:xfrm>
          <a:off x="174696" y="82992"/>
          <a:ext cx="1639451" cy="12639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0D5E-F24D-4EDB-99BC-8C7DE54DC2B9}">
      <dsp:nvSpPr>
        <dsp:cNvPr id="0" name=""/>
        <dsp:cNvSpPr/>
      </dsp:nvSpPr>
      <dsp:spPr>
        <a:xfrm>
          <a:off x="0" y="1601369"/>
          <a:ext cx="8229600" cy="183959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Первичная специализированная аккредитация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 –          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в отношении лиц, завершивших освоение программ подготовки кадров высшей квалификации и дополнительных профессиональных программ(профессиональная переподготовка)</a:t>
          </a:r>
          <a:r>
            <a:rPr lang="ru-RU" sz="1600" b="1" kern="1200" dirty="0" smtClean="0"/>
            <a:t>)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, а также в отношении лиц, получивших образование на территории иностранного государства;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17382" y="1601369"/>
        <a:ext cx="6412217" cy="1839598"/>
      </dsp:txXfrm>
    </dsp:sp>
    <dsp:sp modelId="{01483811-7D00-4E6E-B01D-D2171D13CB5F}">
      <dsp:nvSpPr>
        <dsp:cNvPr id="0" name=""/>
        <dsp:cNvSpPr/>
      </dsp:nvSpPr>
      <dsp:spPr>
        <a:xfrm>
          <a:off x="171462" y="1835320"/>
          <a:ext cx="1645920" cy="13716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B452-C496-40BE-B16A-ADBED5898F32}">
      <dsp:nvSpPr>
        <dsp:cNvPr id="0" name=""/>
        <dsp:cNvSpPr/>
      </dsp:nvSpPr>
      <dsp:spPr>
        <a:xfrm>
          <a:off x="0" y="3612430"/>
          <a:ext cx="8229600" cy="17146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55600" algn="l"/>
            </a:tabLs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Периодическая аккредитация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 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– в отношении лиц, завершивших освоение профессиональных образовательных программ медицинского образования и фармацевтического образования, обеспечивающих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квалификации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17382" y="3612430"/>
        <a:ext cx="6412217" cy="1714620"/>
      </dsp:txXfrm>
    </dsp:sp>
    <dsp:sp modelId="{B5074DB6-EAEB-41F8-8D54-07A988A11593}">
      <dsp:nvSpPr>
        <dsp:cNvPr id="0" name=""/>
        <dsp:cNvSpPr/>
      </dsp:nvSpPr>
      <dsp:spPr>
        <a:xfrm>
          <a:off x="171462" y="3783892"/>
          <a:ext cx="1645920" cy="13716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E5914-4625-4D5B-94D9-94A109EFD72C}">
      <dsp:nvSpPr>
        <dsp:cNvPr id="0" name=""/>
        <dsp:cNvSpPr/>
      </dsp:nvSpPr>
      <dsp:spPr>
        <a:xfrm>
          <a:off x="10778" y="0"/>
          <a:ext cx="2699134" cy="241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Председатель АК </a:t>
          </a:r>
          <a:endParaRPr lang="ru-RU" sz="1200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член профессиональной некоммерческой организации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(ст.76 ФЗ №323-ФЗ)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Осуществляет общее руководство деятельностью АК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Распределяет обязанности между членами АК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Формирует 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аппеляционную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комиссию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Назначает зам.председателя и ответственного секретаря АК из членов АК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778" y="0"/>
        <a:ext cx="2699134" cy="2416087"/>
      </dsp:txXfrm>
    </dsp:sp>
    <dsp:sp modelId="{9CA61384-61F7-4661-A735-C7E36274F310}">
      <dsp:nvSpPr>
        <dsp:cNvPr id="0" name=""/>
        <dsp:cNvSpPr/>
      </dsp:nvSpPr>
      <dsp:spPr>
        <a:xfrm>
          <a:off x="2934873" y="0"/>
          <a:ext cx="1916417" cy="2260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Заместитель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председателя АК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Исполняет обязанности председателя АК в его отсутствие, осуществляет иные функции по поручению председателя АК</a:t>
          </a:r>
          <a:endParaRPr lang="ru-RU" sz="1200" b="0" u="none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34873" y="0"/>
        <a:ext cx="1916417" cy="2260478"/>
      </dsp:txXfrm>
    </dsp:sp>
    <dsp:sp modelId="{AC2D900F-275D-40E3-815D-5726FDF2C776}">
      <dsp:nvSpPr>
        <dsp:cNvPr id="0" name=""/>
        <dsp:cNvSpPr/>
      </dsp:nvSpPr>
      <dsp:spPr>
        <a:xfrm>
          <a:off x="5089049" y="0"/>
          <a:ext cx="3479902" cy="2397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Ответственный секретарь АК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Регистрирует и рассматривает поступающие документы в АК;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Уведомляет лиц, изъявивших желание пройти аккредитацию специалиста, о сроках ее проведения;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Готовит материалы к заседаниям АК;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Ведет протоколы заседаний АК;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Предоставляет материалы, необходимые для рассмотрения апелляций;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-осуществляет иные функции по поручению председателя АК</a:t>
          </a:r>
          <a:endParaRPr lang="ru-RU" sz="1200" b="0" u="none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089049" y="0"/>
        <a:ext cx="3479902" cy="2397046"/>
      </dsp:txXfrm>
    </dsp:sp>
    <dsp:sp modelId="{69F11A8E-4F44-4E1A-9C8F-929DC71A6724}">
      <dsp:nvSpPr>
        <dsp:cNvPr id="0" name=""/>
        <dsp:cNvSpPr/>
      </dsp:nvSpPr>
      <dsp:spPr>
        <a:xfrm>
          <a:off x="0" y="2940725"/>
          <a:ext cx="1604561" cy="1408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Представители профессиональных некоммерческих организаций, указанных в ст.76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ФЗ №323-ФЗ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2940725"/>
        <a:ext cx="1604561" cy="1408354"/>
      </dsp:txXfrm>
    </dsp:sp>
    <dsp:sp modelId="{D42A3639-66BE-417C-BBC3-3E979B56FFE4}">
      <dsp:nvSpPr>
        <dsp:cNvPr id="0" name=""/>
        <dsp:cNvSpPr/>
      </dsp:nvSpPr>
      <dsp:spPr>
        <a:xfrm>
          <a:off x="2035158" y="2940725"/>
          <a:ext cx="3287098" cy="1408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Представители органов исполнительной власти в сфере охраны здоровья и(или) медицинских организаций и иных организаций, осуществляющих медицинскую и (или) фармацевтическую деятельность, и (или) профессиональных союзов или их объедений (ассоциаций)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035158" y="2940725"/>
        <a:ext cx="3287098" cy="1408354"/>
      </dsp:txXfrm>
    </dsp:sp>
    <dsp:sp modelId="{43B72822-410D-43B8-8DC9-4DDB2686A5AB}">
      <dsp:nvSpPr>
        <dsp:cNvPr id="0" name=""/>
        <dsp:cNvSpPr/>
      </dsp:nvSpPr>
      <dsp:spPr>
        <a:xfrm>
          <a:off x="5646711" y="2940725"/>
          <a:ext cx="2922240" cy="1408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Представители образовательных и (или) научных организаций. Реализующих программы медицинского и (или) фармацевтического образования, не участвующих в подготовке специалиста.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646711" y="2940725"/>
        <a:ext cx="2922240" cy="14083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D755-7E82-411F-8395-68CFB4F646C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2230B-D42C-4C8B-A205-8A3C776F1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76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FF0E7-00A8-49F2-AF51-47760E91DCF5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0896-EEA5-4991-B75F-AB7B64D701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9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E6504-F4C9-4D6C-A51E-7B067FB11D8C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50" y="4343990"/>
            <a:ext cx="5030704" cy="4114505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7441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введением в действие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ФЗ № 323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осуществление медицинской деятельности в РФ имеют лица, получившие </a:t>
            </a:r>
            <a:r>
              <a:rPr lang="ru-RU" sz="1200" b="1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свидетельство об аккредитации специалиста</a:t>
            </a:r>
            <a:r>
              <a:rPr lang="ru-RU" sz="1200" b="1" i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Аккредитация врача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получение допуска к практикующей деятельности, проводится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взамен сертификации  1 раз в 5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Аккредитацию обязан будет пройти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специалист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только что завершивший обучение после вуза или ординатуры, так и практикующий врач, после завершения действия его сертификата.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января 2016 г.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вступил в силу ФЗ 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 389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в отдельные законодательные акты Российской Федерации»,он пролонгировал право на осуществление медицинской деятельности на основании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сертификата специалиста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до 1 января 2026 года.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Аккредитация стартовала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2016 г. Был издан ряд приказов </a:t>
            </a:r>
            <a:r>
              <a:rPr lang="ru-RU" sz="1200" b="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 утверждении сроков, этапов и Положения об аккредитации специалистов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в МЗ РФ идёт обсуждение ряда поправок в Приказ № 334-н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Приказом определены </a:t>
            </a:r>
            <a:r>
              <a:rPr lang="ru-RU" sz="1200" b="1" dirty="0" smtClean="0"/>
              <a:t>3 вида аккредитации специалистов</a:t>
            </a:r>
            <a:r>
              <a:rPr lang="ru-RU" sz="1200" dirty="0" smtClean="0"/>
              <a:t>:</a:t>
            </a:r>
          </a:p>
          <a:p>
            <a:r>
              <a:rPr lang="ru-RU" sz="1200" b="1" dirty="0" smtClean="0"/>
              <a:t>Первичная аккредитация</a:t>
            </a:r>
          </a:p>
          <a:p>
            <a:r>
              <a:rPr lang="ru-RU" sz="1200" b="1" dirty="0" smtClean="0"/>
              <a:t>Первичная специализированная аккредитация</a:t>
            </a:r>
            <a:endParaRPr lang="ru-RU" sz="1200" dirty="0" smtClean="0"/>
          </a:p>
          <a:p>
            <a:r>
              <a:rPr lang="ru-RU" sz="1200" b="1" dirty="0" smtClean="0"/>
              <a:t>Периодическая аккредитация</a:t>
            </a:r>
            <a:r>
              <a:rPr lang="ru-RU" sz="1200" dirty="0" smtClean="0"/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Нам предстоит заниматься Первичной аккредитацией </a:t>
            </a:r>
            <a:r>
              <a:rPr lang="ru-RU" sz="1200" b="1" baseline="0" dirty="0" smtClean="0"/>
              <a:t> </a:t>
            </a:r>
            <a:r>
              <a:rPr lang="ru-RU" sz="1200" dirty="0" smtClean="0"/>
              <a:t>лиц, завершивших обучение и прошедших итоговую государственную аттестацию в ЮУГМУ</a:t>
            </a:r>
            <a:r>
              <a:rPr lang="ru-RU" sz="1200" baseline="0" dirty="0" smtClean="0"/>
              <a:t> в 2017 г.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Приказ МЗРФ  от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02.06.2016  № 334н</a:t>
            </a:r>
            <a:endParaRPr lang="ru-RU" sz="12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2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попытки даются на каждый этап, а не суммарно на всю процедуру аккредитации),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9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попытки даются на каждый этап, а не суммарно на всю процедуру аккредитации),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9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2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59436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kumimoji="1"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6372225" y="6172200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endParaRPr kumimoji="1" lang="ru-RU" sz="1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17032"/>
            <a:ext cx="85689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Сапожникова И.В. </a:t>
            </a: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председатель аккредитационной комиссии </a:t>
            </a: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Министерства здравоохранения РФ для проведения аккредитации в Челябинской области, </a:t>
            </a: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заместитель главного врача ГБУЗ ЧОКБ, </a:t>
            </a: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член некоммерческого партнерства «Медицинская палата Челябинской области»</a:t>
            </a:r>
            <a:endParaRPr lang="ru-RU" sz="15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Челябинск 2020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5628" t="19767" r="76114" b="52216"/>
          <a:stretch>
            <a:fillRect/>
          </a:stretch>
        </p:blipFill>
        <p:spPr bwMode="auto">
          <a:xfrm>
            <a:off x="755576" y="188640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8103" t="20930" r="55061" b="69303"/>
          <a:stretch>
            <a:fillRect/>
          </a:stretch>
        </p:blipFill>
        <p:spPr bwMode="auto">
          <a:xfrm>
            <a:off x="5940152" y="332656"/>
            <a:ext cx="28118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2708920"/>
            <a:ext cx="8208912" cy="108012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ПЕРВИЧНАЯ </a:t>
            </a:r>
            <a:r>
              <a:rPr lang="ru-RU" altLang="ru-RU" sz="2000" b="1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СПЕЦИАЛИЗИРОВАННАЯ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АККРЕДИТАЦИЯ</a:t>
            </a:r>
            <a:endParaRPr kumimoji="0" lang="ru-RU" altLang="ru-RU" sz="20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683568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07704" y="1268760"/>
            <a:ext cx="5832648" cy="432048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АЛГОРИТМ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ПРОХОЖДЕНИЯ ПРОЦЕДУРЫ АККРЕДИТАЦИИ СПЕЦИАЛИСТАМИ С ВЫСШИМ ОБРАЗОВАНИЕ</a:t>
            </a:r>
            <a:endParaRPr kumimoji="0" lang="ru-RU" altLang="ru-RU" sz="1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l="15824" t="19535" r="13661" b="5113"/>
          <a:stretch>
            <a:fillRect/>
          </a:stretch>
        </p:blipFill>
        <p:spPr bwMode="auto">
          <a:xfrm>
            <a:off x="251520" y="1916832"/>
            <a:ext cx="856895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683568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19672" y="1268760"/>
            <a:ext cx="6624736" cy="432048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ВЗАИМОДЕЙСТВИЕ УЧАСТНИКОВ ПРОЦЕДУРЫ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АККРЕДИТАЦИИ СПЕЦИАЛИСТОВ</a:t>
            </a:r>
            <a:endParaRPr kumimoji="0" lang="ru-RU" alt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rcRect l="28566" t="28139" r="9994" b="8824"/>
          <a:stretch>
            <a:fillRect/>
          </a:stretch>
        </p:blipFill>
        <p:spPr bwMode="auto">
          <a:xfrm>
            <a:off x="251520" y="1844824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5628" t="19767" r="76114" b="52216"/>
          <a:stretch>
            <a:fillRect/>
          </a:stretch>
        </p:blipFill>
        <p:spPr bwMode="auto">
          <a:xfrm>
            <a:off x="179512" y="260648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8103" t="20930" r="55061" b="69303"/>
          <a:stretch>
            <a:fillRect/>
          </a:stretch>
        </p:blipFill>
        <p:spPr bwMode="auto">
          <a:xfrm>
            <a:off x="6876256" y="260648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1700808"/>
            <a:ext cx="8496944" cy="455050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ЮУГМУ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набора помещений, оснащенных 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рекомендациями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соответствие оформления и комплектование каждой станции ОСКЭ;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видеозаписи с передачей в методический центр аккредитации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снащение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рабочих мест членов АК;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технического сопровождения;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ctr">
              <a:spcAft>
                <a:spcPts val="600"/>
              </a:spcAft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285750"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Аккредитационная комиссия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экспертной группы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 экспертов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Составление графика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логистики работы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отчётов, валидация результатов</a:t>
            </a:r>
          </a:p>
          <a:p>
            <a:pPr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Выдача свидетельств о прохождении аккредитации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12474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АККРЕДИТАЦИОННОЙ КОМИССИИ С ОБРАЗОВАТЕЛЬНОЙ ОРГАНИЗАЦИЕЙ </a:t>
            </a:r>
            <a:endParaRPr lang="ru-RU" altLang="ru-RU" sz="16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683568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267744" y="620688"/>
            <a:ext cx="4320480" cy="864096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Специальности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подлежащие аккредитации 2019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E4F9E24-25C3-C64A-B633-9A3361B3E724}"/>
              </a:ext>
            </a:extLst>
          </p:cNvPr>
          <p:cNvSpPr txBox="1">
            <a:spLocks/>
          </p:cNvSpPr>
          <p:nvPr/>
        </p:nvSpPr>
        <p:spPr>
          <a:xfrm>
            <a:off x="1835696" y="404664"/>
            <a:ext cx="5400600" cy="5819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="" xmlns:a16="http://schemas.microsoft.com/office/drawing/2014/main" id="{47279776-CD21-0146-9366-0D218B4815F0}"/>
              </a:ext>
            </a:extLst>
          </p:cNvPr>
          <p:cNvSpPr txBox="1">
            <a:spLocks/>
          </p:cNvSpPr>
          <p:nvPr/>
        </p:nvSpPr>
        <p:spPr>
          <a:xfrm>
            <a:off x="427220" y="2398426"/>
            <a:ext cx="4504820" cy="3857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Лечебное дело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Педиатрия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Стоматология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Фармация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Медико-профилактическое дело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959E3E29-37EB-B542-9D97-0C31BAACDB01}"/>
              </a:ext>
            </a:extLst>
          </p:cNvPr>
          <p:cNvSpPr txBox="1">
            <a:spLocks/>
          </p:cNvSpPr>
          <p:nvPr/>
        </p:nvSpPr>
        <p:spPr>
          <a:xfrm>
            <a:off x="5148063" y="2348880"/>
            <a:ext cx="3722365" cy="41418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Кардиология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Терапия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Педиатрия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Онкология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Семейная медицина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Неврология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A2ABA16A-00A6-DD4E-84DE-00A14C783F16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8208912" cy="44863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</a:rPr>
              <a:t>Первичная</a:t>
            </a:r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</a:rPr>
              <a:t>		     </a:t>
            </a: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</a:rPr>
              <a:t>Первичная специализированная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Текст 5">
            <a:extLst>
              <a:ext uri="{FF2B5EF4-FFF2-40B4-BE49-F238E27FC236}">
                <a16:creationId xmlns="" xmlns:a16="http://schemas.microsoft.com/office/drawing/2014/main" id="{98C085DC-6B35-4440-98BB-EEBE45BB466B}"/>
              </a:ext>
            </a:extLst>
          </p:cNvPr>
          <p:cNvSpPr txBox="1">
            <a:spLocks/>
          </p:cNvSpPr>
          <p:nvPr/>
        </p:nvSpPr>
        <p:spPr>
          <a:xfrm>
            <a:off x="4211960" y="1628800"/>
            <a:ext cx="4539617" cy="5096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A7C12C3-C62F-A449-8D57-CECADAF3882D}"/>
              </a:ext>
            </a:extLst>
          </p:cNvPr>
          <p:cNvSpPr/>
          <p:nvPr/>
        </p:nvSpPr>
        <p:spPr>
          <a:xfrm>
            <a:off x="779430" y="4797152"/>
            <a:ext cx="3186000" cy="89255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515 </a:t>
            </a:r>
            <a:r>
              <a:rPr lang="ru-RU" sz="28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аккредитуемых</a:t>
            </a:r>
          </a:p>
          <a:p>
            <a:pPr algn="ctr"/>
            <a:r>
              <a:rPr lang="ru-RU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Фармацией - 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600</a:t>
            </a:r>
            <a:endParaRPr lang="ru-RU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099496B-C833-844F-9BA0-F8CA9CEAE9FD}"/>
              </a:ext>
            </a:extLst>
          </p:cNvPr>
          <p:cNvSpPr/>
          <p:nvPr/>
        </p:nvSpPr>
        <p:spPr>
          <a:xfrm>
            <a:off x="5364088" y="4869160"/>
            <a:ext cx="2965555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122</a:t>
            </a:r>
            <a:r>
              <a:rPr lang="en-US" sz="2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аккредитуемых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179512" y="116632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980196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91680" y="404664"/>
            <a:ext cx="5112568" cy="432048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ИТОГИ АККРЕДИТАЦИИ СПЕЦИАЛИСТОВ  2017-2019 г.г.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196752"/>
            <a:ext cx="2581275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АККРЕДИТАЦИОННАЯ КОМИССИЯ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187624" y="1700808"/>
          <a:ext cx="640871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2780931"/>
          <a:ext cx="8280921" cy="3888430"/>
        </p:xfrm>
        <a:graphic>
          <a:graphicData uri="http://schemas.openxmlformats.org/drawingml/2006/table">
            <a:tbl>
              <a:tblPr/>
              <a:tblGrid>
                <a:gridCol w="2348319"/>
                <a:gridCol w="659178"/>
                <a:gridCol w="659178"/>
                <a:gridCol w="659178"/>
                <a:gridCol w="659178"/>
                <a:gridCol w="659178"/>
                <a:gridCol w="659178"/>
                <a:gridCol w="659178"/>
                <a:gridCol w="659178"/>
                <a:gridCol w="659178"/>
              </a:tblGrid>
              <a:tr h="43540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Специальность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Допущено 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Аккредитовано 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 аккредитовано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Лечебное дело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Медико-профилактическое депо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Педиатрия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Стоматология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515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488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503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Кардиология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Неврология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427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Общая врачебная практика (семейная медицина)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Онкология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Терапия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Педиатрия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2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</a:t>
                      </a:r>
                    </a:p>
                  </a:txBody>
                  <a:tcPr marL="68239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683568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91680" y="1196752"/>
            <a:ext cx="6336704" cy="64807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ИТОГИ АККРЕДИТАЦИИ СПЕЦИАЛИСТОВ В 2019 ГОДУ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ЧЕЛЯБИНСКОЙ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(количество пересдач)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132856"/>
          <a:ext cx="8712970" cy="41022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248"/>
                <a:gridCol w="1584176"/>
                <a:gridCol w="1512168"/>
                <a:gridCol w="1641784"/>
                <a:gridCol w="1742594"/>
              </a:tblGrid>
              <a:tr h="6163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Специальность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этап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количество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пересдач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Лечебное дело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Стоматология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Педиатрия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Онкология ПП</a:t>
                      </a:r>
                    </a:p>
                  </a:txBody>
                  <a:tcP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Онкология (орд)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5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Педиатрия 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403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ОВП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Терапия 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Терапия (орд)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83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Неврология (орд)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47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ак.jpg"/>
          <p:cNvPicPr>
            <a:picLocks noChangeAspect="1"/>
          </p:cNvPicPr>
          <p:nvPr/>
        </p:nvPicPr>
        <p:blipFill>
          <a:blip r:embed="rId3" cstate="print"/>
          <a:srcRect r="-301" b="1268"/>
          <a:stretch>
            <a:fillRect/>
          </a:stretch>
        </p:blipFill>
        <p:spPr>
          <a:xfrm>
            <a:off x="323528" y="1628800"/>
            <a:ext cx="8352927" cy="4743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32440" y="638132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91680" y="1268760"/>
            <a:ext cx="6336704" cy="432048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СВИДЕТЕЛЬСТВО ОБ АККРЕДИТАЦИИ СПЕЦИАЛИСТОВ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5628" t="19767" r="76114" b="52216"/>
          <a:stretch>
            <a:fillRect/>
          </a:stretch>
        </p:blipFill>
        <p:spPr bwMode="auto">
          <a:xfrm>
            <a:off x="539552" y="260648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kgtk.ru/doc/akr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97152"/>
            <a:ext cx="2376264" cy="188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32440" y="638132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99592" y="1340768"/>
            <a:ext cx="7920880" cy="432048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ИНФОРМАЦИОННЫЕ</a:t>
            </a:r>
            <a:r>
              <a:rPr kumimoji="0" lang="ru-RU" alt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МЕТОДИЧЕСКИЕ МАТЕРИАЛЫ ПО ПРОХОЖДЕНИЮ ПРОЦЕДУРЫ ПЕРВИЧНОЙ СПЕЦИАЛИЗИРОВАННОЙ АККРЕДИТАЦИИ СПЕЦИАЛИСТОВ</a:t>
            </a:r>
            <a:endParaRPr kumimoji="0" lang="ru-RU" alt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5628" t="19767" r="76114" b="52216"/>
          <a:stretch>
            <a:fillRect/>
          </a:stretch>
        </p:blipFill>
        <p:spPr bwMode="auto">
          <a:xfrm>
            <a:off x="251520" y="260648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15225" t="18837" r="13873" b="10896"/>
          <a:stretch>
            <a:fillRect/>
          </a:stretch>
        </p:blipFill>
        <p:spPr bwMode="auto">
          <a:xfrm>
            <a:off x="467544" y="1988840"/>
            <a:ext cx="835292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552728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Аппаратное совещание НМП от 28 марта 2019 года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4208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Невозможно  работу аккредитационных комиссий организовывать на функциональной основе. 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Центров оценки квалификации (ЦОК) – дело будущего, в настоящее время должны заработать именно аккредитационные комиссии, в 2019 г. потребуется работа около 1250 членов комиссий из числа авторитетных практических врачей. </a:t>
            </a:r>
          </a:p>
          <a:p>
            <a:pPr algn="just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началом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периодической аккредитации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потребуется работа аккредитационных комиссий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постоянной основе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и тогда вариант оплаты труда членов комиссий по месту их работы станет явно недостаточным и потому неприемлемым. 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Необходимо субсидирование через государственный бюджет, возможно, через гранты, либо через конкурсную процедуру. В настоящее время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предполагается, что на финансирование аккредитации пойдут средства обязательного медицинского страхования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Картинки по запросу МЕДИЦИНская палата рошаль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72208" cy="172819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628" t="19767" r="76114" b="52216"/>
          <a:stretch>
            <a:fillRect/>
          </a:stretch>
        </p:blipFill>
        <p:spPr bwMode="auto">
          <a:xfrm>
            <a:off x="7308304" y="476672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268760"/>
            <a:ext cx="648312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2800" b="1" spc="50" dirty="0" smtClean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Сапожникова\Desktop\Акк Специалитет\a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712968" cy="424847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5628" t="19767" r="76114" b="52216"/>
          <a:stretch>
            <a:fillRect/>
          </a:stretch>
        </p:blipFill>
        <p:spPr bwMode="auto">
          <a:xfrm>
            <a:off x="467544" y="260648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534772" cy="1008112"/>
          </a:xfr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Аккредитация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				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ФЗ № 323-ФЗ 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536" y="1340768"/>
            <a:ext cx="8424936" cy="4638962"/>
          </a:xfrm>
          <a:prstGeom prst="rect">
            <a:avLst/>
          </a:prstGeom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Статья 69. Право на осуществление медицинской деятельности и фармацевтической деятельности </a:t>
            </a:r>
          </a:p>
          <a:p>
            <a:pPr marL="84138" indent="274638" algn="just" eaLnBrk="1" hangingPunct="1">
              <a:lnSpc>
                <a:spcPct val="114000"/>
              </a:lnSpc>
              <a:spcAft>
                <a:spcPts val="1200"/>
              </a:spcAft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Право на осуществление медицинской деятельности 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Российской Федерации имеют лица, получившие медицинское или иное образование в Российской Федерации в соответствии с федеральными государственными образовательными стандартами и имеющие свидетельство об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аккредитации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специалиста. </a:t>
            </a:r>
            <a:endParaRPr lang="ru-RU" altLang="ru-RU" sz="17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4138" indent="274638" algn="just" eaLnBrk="1" hangingPunct="1">
              <a:lnSpc>
                <a:spcPct val="114000"/>
              </a:lnSpc>
              <a:spcAft>
                <a:spcPts val="1200"/>
              </a:spcAft>
            </a:pPr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Аккредитация специалиста </a:t>
            </a:r>
            <a:r>
              <a:rPr lang="ru-RU" altLang="ru-RU" sz="17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 процедура определения соответствия готовности лица, получившего высшее или среднее медицинское или фармацевтическое образование, к осуществлению медицинской деятельности </a:t>
            </a:r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 определенной </a:t>
            </a:r>
            <a:r>
              <a:rPr lang="ru-RU" altLang="ru-RU" sz="17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медицинской специальности либо фармацевтической деятельности</a:t>
            </a:r>
          </a:p>
          <a:p>
            <a:pPr marL="84138" indent="274638" algn="just" eaLnBrk="1" hangingPunct="1">
              <a:lnSpc>
                <a:spcPct val="114000"/>
              </a:lnSpc>
              <a:spcAft>
                <a:spcPts val="1200"/>
              </a:spcAft>
            </a:pPr>
            <a:r>
              <a:rPr lang="ru-RU" altLang="ru-RU" sz="17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Аккредитация специалиста проводится аккредитационной комиссией по окончании освоения им профессиональных образовательных программ медицинского образования и фармацевтического образования </a:t>
            </a:r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реже одного раза в пять лет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08104" y="1124744"/>
            <a:ext cx="352839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916" name="AutoShape 20" descr="Картинки по запросу фз 323 картинки 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44827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3568" y="1412776"/>
            <a:ext cx="7776864" cy="460851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Федеральный закон от 21.11.2011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N 323-ФЗ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"Об основах охраны здоровья граждан в Российской Федерации»</a:t>
            </a:r>
          </a:p>
          <a:p>
            <a:pPr lvl="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Приказ Министерства здравоохранения Российской Федерации  от 02.06.2016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№ 334н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«Об утверждении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Положения об аккредитации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специалистов» </a:t>
            </a:r>
          </a:p>
          <a:p>
            <a:pPr lvl="0" indent="-1588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Министерства здравоохранения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Российской Федерации  от 06.06.2016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 352н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"Об утверждении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порядка выдачи свидетельства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 аккредитации специалиста, формы свидетельства об аккредитации специалиста и технических требований к нему»</a:t>
            </a:r>
          </a:p>
          <a:p>
            <a:pPr lvl="0" indent="-1588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Ежегодно обновляемый приказ «Об утверждении составов аккредитационных комиссий»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82563" lvl="0" algn="just">
              <a:spcAft>
                <a:spcPts val="600"/>
              </a:spcAft>
              <a:buFont typeface="Wingdings" pitchFamily="2" charset="2"/>
              <a:buChar char="ü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812360" cy="936104"/>
          </a:xfr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Нормативно-правовое</a:t>
            </a:r>
            <a:r>
              <a:rPr lang="ru-RU" alt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регулирование</a:t>
            </a:r>
            <a:endParaRPr lang="ru-RU" altLang="ru-RU" sz="2700" b="1" dirty="0" smtClean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00200" cy="86409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Виды аккредитации специалистов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Приказ Министерства здравоохранения Российской Федерации  от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02.06.2016 №334н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 txBox="1">
            <a:spLocks noChangeArrowheads="1"/>
          </p:cNvSpPr>
          <p:nvPr/>
        </p:nvSpPr>
        <p:spPr bwMode="auto">
          <a:xfrm>
            <a:off x="395536" y="188640"/>
            <a:ext cx="8568952" cy="72008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Система аккредитации специалистов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2708920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профессиональной деятельности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861048"/>
            <a:ext cx="1944216" cy="718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Ординатура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3717032"/>
            <a:ext cx="3240360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ПЕРВИЧНАЯ СПЕЦИАЛИЗИРОВАННАЯ АККРЕДИТАЦИЯ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*аккредитация специалистов, освоивших программу ординатуры (интернатуры)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*аккредитация специалистов освоивших новую квалификацию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*аккредитация специалистов, получивших новый навык в рамках своей квалификации (специальности)</a:t>
            </a:r>
            <a:endParaRPr lang="ru-RU" sz="1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980729"/>
            <a:ext cx="179960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Выпускник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704410" y="5373688"/>
            <a:ext cx="1972045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профессиональной деятельности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851920" y="2708920"/>
            <a:ext cx="22322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Непрерывное профессиональное образование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Равно 115"/>
          <p:cNvSpPr/>
          <p:nvPr/>
        </p:nvSpPr>
        <p:spPr>
          <a:xfrm>
            <a:off x="6228184" y="2780928"/>
            <a:ext cx="269081" cy="431800"/>
          </a:xfrm>
          <a:prstGeom prst="mathEqual">
            <a:avLst>
              <a:gd name="adj1" fmla="val 9543"/>
              <a:gd name="adj2" fmla="val 1974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7" name="Плюс 116"/>
          <p:cNvSpPr/>
          <p:nvPr/>
        </p:nvSpPr>
        <p:spPr>
          <a:xfrm>
            <a:off x="3419872" y="2924944"/>
            <a:ext cx="269081" cy="331788"/>
          </a:xfrm>
          <a:prstGeom prst="mathPlus">
            <a:avLst>
              <a:gd name="adj1" fmla="val 1287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9" name="Овал 148"/>
          <p:cNvSpPr/>
          <p:nvPr/>
        </p:nvSpPr>
        <p:spPr>
          <a:xfrm>
            <a:off x="0" y="4725144"/>
            <a:ext cx="2627784" cy="10081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квалификация специальность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9512" y="5805264"/>
            <a:ext cx="2430439" cy="86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Новый навык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043608" y="1340768"/>
            <a:ext cx="0" cy="4320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0"/>
          </p:cNvCxnSpPr>
          <p:nvPr/>
        </p:nvCxnSpPr>
        <p:spPr>
          <a:xfrm>
            <a:off x="1493658" y="2348880"/>
            <a:ext cx="882098" cy="360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5" idx="2"/>
            <a:endCxn id="17" idx="0"/>
          </p:cNvCxnSpPr>
          <p:nvPr/>
        </p:nvCxnSpPr>
        <p:spPr>
          <a:xfrm flipH="1">
            <a:off x="1223628" y="3573016"/>
            <a:ext cx="1152128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49" idx="6"/>
            <a:endCxn id="26" idx="1"/>
          </p:cNvCxnSpPr>
          <p:nvPr/>
        </p:nvCxnSpPr>
        <p:spPr>
          <a:xfrm flipV="1">
            <a:off x="2627784" y="5157192"/>
            <a:ext cx="432048" cy="720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2" idx="6"/>
            <a:endCxn id="26" idx="1"/>
          </p:cNvCxnSpPr>
          <p:nvPr/>
        </p:nvCxnSpPr>
        <p:spPr>
          <a:xfrm flipV="1">
            <a:off x="2609951" y="5157192"/>
            <a:ext cx="449881" cy="10798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299597" y="5876925"/>
            <a:ext cx="43219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7" idx="3"/>
            <a:endCxn id="26" idx="1"/>
          </p:cNvCxnSpPr>
          <p:nvPr/>
        </p:nvCxnSpPr>
        <p:spPr>
          <a:xfrm>
            <a:off x="2195736" y="4220394"/>
            <a:ext cx="864096" cy="93679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Плюс 66"/>
          <p:cNvSpPr/>
          <p:nvPr/>
        </p:nvSpPr>
        <p:spPr>
          <a:xfrm>
            <a:off x="7524328" y="4941168"/>
            <a:ext cx="269081" cy="331787"/>
          </a:xfrm>
          <a:prstGeom prst="mathPlus">
            <a:avLst>
              <a:gd name="adj1" fmla="val 1287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9" name="Равно 68"/>
          <p:cNvSpPr/>
          <p:nvPr/>
        </p:nvSpPr>
        <p:spPr>
          <a:xfrm rot="16200000">
            <a:off x="7434064" y="3591272"/>
            <a:ext cx="360362" cy="323850"/>
          </a:xfrm>
          <a:prstGeom prst="mathEqual">
            <a:avLst>
              <a:gd name="adj1" fmla="val 9543"/>
              <a:gd name="adj2" fmla="val 1974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043608" y="2204864"/>
            <a:ext cx="0" cy="158417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542486" y="4005064"/>
            <a:ext cx="227798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Непрерывное профессиональное образование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51520" y="1772816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ПЕРВИЧНАЯ аккредитация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588224" y="2780928"/>
            <a:ext cx="20882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ПОВТОРНАЯ аккредитация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1052736"/>
            <a:ext cx="4086936" cy="14003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Виды аккредитации:</a:t>
            </a:r>
          </a:p>
          <a:p>
            <a:pPr marL="342900" indent="-342900">
              <a:spcAft>
                <a:spcPts val="600"/>
              </a:spcAft>
              <a:buFontTx/>
              <a:buAutoNum type="romanUcPeriod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Первичная аккредитация</a:t>
            </a:r>
          </a:p>
          <a:p>
            <a:pPr marL="342900" indent="-342900">
              <a:spcAft>
                <a:spcPts val="600"/>
              </a:spcAft>
              <a:buFontTx/>
              <a:buAutoNum type="romanUcPeriod"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Первичная специализированная аккредитация</a:t>
            </a:r>
          </a:p>
          <a:p>
            <a:pPr marL="342900" indent="-342900">
              <a:spcAft>
                <a:spcPts val="600"/>
              </a:spcAft>
              <a:buFontTx/>
              <a:buAutoNum type="romanUcPeriod"/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Повторная аккредитация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769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683568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07704" y="1268760"/>
            <a:ext cx="6264696" cy="504056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ЭТАПНОСТЬ ВНЕДРЕНИЯ АККРЕДИТАЦИИ СПЕЦИАЛИСТОВ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приказ</a:t>
            </a:r>
            <a:r>
              <a:rPr kumimoji="0" lang="ru-RU" altLang="ru-RU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Минздрава России от 22.12.2017 №1043н</a:t>
            </a:r>
            <a:endParaRPr kumimoji="0" lang="ru-RU" alt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060848"/>
          <a:ext cx="8208912" cy="3447063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38103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2000" dirty="0"/>
                        <a:t>с 1 января 2020 года</a:t>
                      </a:r>
                    </a:p>
                  </a:txBody>
                  <a:tcPr marL="228600" marR="22860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200" dirty="0"/>
                    </a:p>
                  </a:txBody>
                  <a:tcPr marL="228600" marR="22860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86B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1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/>
                        <a:t>лица, получившие после 1 января 2020 года дополнительное профессиональное образование по программам профессиональной переподготовки, </a:t>
                      </a:r>
                      <a:r>
                        <a:rPr lang="ru-RU" sz="1200" dirty="0"/>
                        <a:t>разработанным на основании установленных квалификационных требований, профессиональных стандартов и требований соответствующих федеральных государственных образовательных стандартов среднего профессионального и (или) высшего образования к результатам освоения образовательных </a:t>
                      </a:r>
                      <a:r>
                        <a:rPr lang="ru-RU" sz="1200" dirty="0" smtClean="0"/>
                        <a:t>программ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лица, получившие после 1 января 2020 года медицинское и фармацевтическое образование в иностранных государствах</a:t>
                      </a:r>
                    </a:p>
                    <a:p>
                      <a:pPr fontAlgn="base"/>
                      <a:endParaRPr lang="ru-RU" sz="1200" dirty="0"/>
                    </a:p>
                  </a:txBody>
                  <a:tcPr marL="228600" marR="22860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86B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6B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348880"/>
          <a:ext cx="8568952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869160"/>
            <a:ext cx="856895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Члены аккредитационной комиссии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844824"/>
            <a:ext cx="856895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 аккредитационной комиссии 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76672"/>
            <a:ext cx="453650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здравоохранения РФ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АК в соответствии с приказом МЗ РФ от 02.06.2016г. № 334н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75656" y="1196752"/>
            <a:ext cx="5760640" cy="576064"/>
          </a:xfrm>
          <a:prstGeom prst="downArrow">
            <a:avLst>
              <a:gd name="adj1" fmla="val 50000"/>
              <a:gd name="adj2" fmla="val 568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Ежегодно утверждает состав АК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7" cstate="print"/>
          <a:srcRect l="5628" t="19767" r="76114" b="52216"/>
          <a:stretch>
            <a:fillRect/>
          </a:stretch>
        </p:blipFill>
        <p:spPr bwMode="auto">
          <a:xfrm>
            <a:off x="179512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 l="18103" t="20930" r="55061" b="69303"/>
          <a:stretch>
            <a:fillRect/>
          </a:stretch>
        </p:blipFill>
        <p:spPr bwMode="auto">
          <a:xfrm>
            <a:off x="6732240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712" y="569006"/>
            <a:ext cx="453650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экспертам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179512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732240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3528" y="1624880"/>
            <a:ext cx="8496944" cy="41857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5963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Отсутствие конфликта интересов или иной личной заинтересованности при проведении аккредитации специалиста </a:t>
            </a:r>
          </a:p>
          <a:p>
            <a:pPr marL="715963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Наличие высшего образования по соответствующей специальности</a:t>
            </a:r>
          </a:p>
          <a:p>
            <a:pPr marL="715963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Стаж работы по соответствующей специальности не менее 5 лет.</a:t>
            </a:r>
          </a:p>
          <a:p>
            <a:pPr marL="715963" indent="-358775">
              <a:spcAft>
                <a:spcPts val="60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5963" indent="-358775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Эксперты аккредитационных комиссий должны пройти обучение в Методическом центре аккредитации</a:t>
            </a:r>
          </a:p>
          <a:p>
            <a:pPr marL="715963" indent="-358775">
              <a:spcAft>
                <a:spcPts val="6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ПРЕДСЕДАТЕЛЬ АК   Представитель ПНО   (ч 3 ст.76 ФЗ № 323-ФЗ)</a:t>
            </a:r>
          </a:p>
          <a:p>
            <a:pPr marL="715963" indent="-358775">
              <a:spcAft>
                <a:spcPts val="6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6516216" y="980728"/>
            <a:ext cx="2308076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628" t="19767" r="76114" b="52216"/>
          <a:stretch>
            <a:fillRect/>
          </a:stretch>
        </p:blipFill>
        <p:spPr bwMode="auto">
          <a:xfrm>
            <a:off x="683568" y="188640"/>
            <a:ext cx="1462788" cy="11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8103" t="20930" r="55061" b="69303"/>
          <a:stretch>
            <a:fillRect/>
          </a:stretch>
        </p:blipFill>
        <p:spPr bwMode="auto">
          <a:xfrm>
            <a:off x="6588224" y="332656"/>
            <a:ext cx="21638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07704" y="1268760"/>
            <a:ext cx="5832648" cy="504056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ПЕРВИЧНАЯ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СПЕЦИАЛИЗИРОВАННАЯ АККРЕДИТАЦИЯ СПЕЦИАЛИСТОВ</a:t>
            </a: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(приказ</a:t>
            </a:r>
            <a:r>
              <a:rPr kumimoji="0" lang="ru-RU" altLang="ru-RU" sz="12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Минздрава России от 02.06.2016 №334н)</a:t>
            </a:r>
            <a:endParaRPr kumimoji="0" lang="ru-RU" altLang="ru-RU" sz="1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15501" t="20698" r="13953" b="5314"/>
          <a:stretch>
            <a:fillRect/>
          </a:stretch>
        </p:blipFill>
        <p:spPr bwMode="auto">
          <a:xfrm>
            <a:off x="395536" y="1916832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12630</TotalTime>
  <Words>1110</Words>
  <Application>Microsoft Office PowerPoint</Application>
  <PresentationFormat>Экран (4:3)</PresentationFormat>
  <Paragraphs>341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 Аккредитация        ФЗ № 323-ФЗ        </vt:lpstr>
      <vt:lpstr> Нормативно-правовое регулирование</vt:lpstr>
      <vt:lpstr>Виды аккредитации специалистов  Приказ Министерства здравоохранения Российской Федерации  от 02.06.2016 №334н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Аппаратное совещание НМП от 28 марта 2019 года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Сапожникова Ия Валерьевна</dc:creator>
  <cp:lastModifiedBy>сапожникова</cp:lastModifiedBy>
  <cp:revision>1177</cp:revision>
  <dcterms:created xsi:type="dcterms:W3CDTF">2017-03-17T07:27:52Z</dcterms:created>
  <dcterms:modified xsi:type="dcterms:W3CDTF">2020-02-20T09:12:00Z</dcterms:modified>
</cp:coreProperties>
</file>