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73" r:id="rId2"/>
    <p:sldId id="304" r:id="rId3"/>
    <p:sldId id="308" r:id="rId4"/>
    <p:sldId id="354" r:id="rId5"/>
    <p:sldId id="353" r:id="rId6"/>
    <p:sldId id="356" r:id="rId7"/>
    <p:sldId id="302" r:id="rId8"/>
    <p:sldId id="338" r:id="rId9"/>
    <p:sldId id="357" r:id="rId10"/>
    <p:sldId id="345" r:id="rId11"/>
    <p:sldId id="374" r:id="rId12"/>
    <p:sldId id="346" r:id="rId13"/>
    <p:sldId id="318" r:id="rId14"/>
    <p:sldId id="279" r:id="rId15"/>
    <p:sldId id="335" r:id="rId16"/>
    <p:sldId id="280" r:id="rId17"/>
    <p:sldId id="359" r:id="rId18"/>
    <p:sldId id="319" r:id="rId19"/>
    <p:sldId id="296" r:id="rId20"/>
    <p:sldId id="336" r:id="rId21"/>
    <p:sldId id="317" r:id="rId22"/>
    <p:sldId id="375" r:id="rId23"/>
    <p:sldId id="349" r:id="rId24"/>
    <p:sldId id="352" r:id="rId25"/>
    <p:sldId id="361" r:id="rId26"/>
    <p:sldId id="362" r:id="rId27"/>
    <p:sldId id="363" r:id="rId28"/>
    <p:sldId id="364" r:id="rId29"/>
    <p:sldId id="370" r:id="rId30"/>
    <p:sldId id="365" r:id="rId31"/>
    <p:sldId id="366" r:id="rId32"/>
    <p:sldId id="367" r:id="rId33"/>
    <p:sldId id="368" r:id="rId34"/>
    <p:sldId id="371" r:id="rId35"/>
    <p:sldId id="372" r:id="rId36"/>
    <p:sldId id="369" r:id="rId37"/>
    <p:sldId id="331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2EB4A-73EB-4330-A187-94AEE94F4005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63379-34E7-4111-B467-26049BE18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3379-34E7-4111-B467-26049BE18B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530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8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9627-13C2-4858-A37F-51BD605A09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4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9627-13C2-4858-A37F-51BD605A09F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7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9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77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1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57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1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93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7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865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0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4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9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8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8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3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5BAE-9458-4A3F-AE45-866A38B853B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7DDCDB-727A-4840-9845-17D42E03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8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1zam@minzdrav74.r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5730" y="378823"/>
            <a:ext cx="10227141" cy="3500846"/>
          </a:xfrm>
          <a:ln>
            <a:solidFill>
              <a:schemeClr val="accent1">
                <a:shade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  <a:cs typeface="Times New Roman" panose="02020603050405020304" pitchFamily="18" charset="0"/>
              </a:rPr>
              <a:t>Дополнительное профессиональное образование </a:t>
            </a:r>
            <a:r>
              <a:rPr lang="ru-RU" sz="3600" b="1" dirty="0" smtClean="0">
                <a:latin typeface="+mn-lt"/>
                <a:cs typeface="Times New Roman" panose="02020603050405020304" pitchFamily="18" charset="0"/>
              </a:rPr>
              <a:t>медицинских работников </a:t>
            </a:r>
            <a:r>
              <a:rPr lang="ru-RU" sz="36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+mn-lt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latin typeface="+mn-lt"/>
                <a:cs typeface="Times New Roman" panose="02020603050405020304" pitchFamily="18" charset="0"/>
              </a:rPr>
              <a:t>2017 году </a:t>
            </a:r>
            <a:br>
              <a:rPr lang="ru-RU" sz="36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+mn-lt"/>
                <a:cs typeface="Times New Roman" panose="02020603050405020304" pitchFamily="18" charset="0"/>
              </a:rPr>
            </a:b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МОСКВИЧЕВА МАРИНА ГЕННАДЬЕВНА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ДИРЕКТОР ИНСТИТУТА ДОПОЛНИТЕЛЬНОГО ПРОФЕССИОНАЛЬНОГО ОБРАЗОВАНИЯ ЮУГМУ, ДОКТОР МЕДИЦИНСКИХ НАУК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1"/>
          <p:cNvSpPr/>
          <p:nvPr/>
        </p:nvSpPr>
        <p:spPr>
          <a:xfrm>
            <a:off x="1672046" y="1345474"/>
            <a:ext cx="9993085" cy="5185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58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1"/>
          <p:cNvSpPr/>
          <p:nvPr/>
        </p:nvSpPr>
        <p:spPr>
          <a:xfrm>
            <a:off x="2181106" y="15936"/>
            <a:ext cx="8489821" cy="1191593"/>
          </a:xfrm>
          <a:custGeom>
            <a:avLst/>
            <a:gdLst/>
            <a:ahLst/>
            <a:cxnLst/>
            <a:rect l="l" t="t" r="r" b="b"/>
            <a:pathLst>
              <a:path w="8208645" h="1440180">
                <a:moveTo>
                  <a:pt x="0" y="240030"/>
                </a:moveTo>
                <a:lnTo>
                  <a:pt x="3141" y="201090"/>
                </a:lnTo>
                <a:lnTo>
                  <a:pt x="18863" y="146589"/>
                </a:lnTo>
                <a:lnTo>
                  <a:pt x="46312" y="98261"/>
                </a:lnTo>
                <a:lnTo>
                  <a:pt x="83821" y="57771"/>
                </a:lnTo>
                <a:lnTo>
                  <a:pt x="129723" y="26787"/>
                </a:lnTo>
                <a:lnTo>
                  <a:pt x="182348" y="6974"/>
                </a:lnTo>
                <a:lnTo>
                  <a:pt x="220344" y="795"/>
                </a:lnTo>
                <a:lnTo>
                  <a:pt x="240029" y="0"/>
                </a:lnTo>
                <a:lnTo>
                  <a:pt x="7968234" y="0"/>
                </a:lnTo>
                <a:lnTo>
                  <a:pt x="8007173" y="3140"/>
                </a:lnTo>
                <a:lnTo>
                  <a:pt x="8061674" y="18859"/>
                </a:lnTo>
                <a:lnTo>
                  <a:pt x="8110002" y="46305"/>
                </a:lnTo>
                <a:lnTo>
                  <a:pt x="8150492" y="83811"/>
                </a:lnTo>
                <a:lnTo>
                  <a:pt x="8181476" y="129712"/>
                </a:lnTo>
                <a:lnTo>
                  <a:pt x="8201289" y="182340"/>
                </a:lnTo>
                <a:lnTo>
                  <a:pt x="8207468" y="220340"/>
                </a:lnTo>
                <a:lnTo>
                  <a:pt x="8208264" y="240030"/>
                </a:lnTo>
                <a:lnTo>
                  <a:pt x="8208264" y="1200150"/>
                </a:lnTo>
                <a:lnTo>
                  <a:pt x="8205123" y="1239089"/>
                </a:lnTo>
                <a:lnTo>
                  <a:pt x="8189404" y="1293590"/>
                </a:lnTo>
                <a:lnTo>
                  <a:pt x="8161958" y="1341918"/>
                </a:lnTo>
                <a:lnTo>
                  <a:pt x="8124452" y="1382408"/>
                </a:lnTo>
                <a:lnTo>
                  <a:pt x="8078551" y="1413392"/>
                </a:lnTo>
                <a:lnTo>
                  <a:pt x="8025923" y="1433205"/>
                </a:lnTo>
                <a:lnTo>
                  <a:pt x="7987923" y="1439384"/>
                </a:lnTo>
                <a:lnTo>
                  <a:pt x="7968234" y="1440180"/>
                </a:lnTo>
                <a:lnTo>
                  <a:pt x="240029" y="1440180"/>
                </a:lnTo>
                <a:lnTo>
                  <a:pt x="201096" y="1437039"/>
                </a:lnTo>
                <a:lnTo>
                  <a:pt x="146600" y="1421320"/>
                </a:lnTo>
                <a:lnTo>
                  <a:pt x="98272" y="1393874"/>
                </a:lnTo>
                <a:lnTo>
                  <a:pt x="57780" y="1356368"/>
                </a:lnTo>
                <a:lnTo>
                  <a:pt x="26792" y="1310467"/>
                </a:lnTo>
                <a:lnTo>
                  <a:pt x="6976" y="1257839"/>
                </a:lnTo>
                <a:lnTo>
                  <a:pt x="795" y="1219839"/>
                </a:lnTo>
                <a:lnTo>
                  <a:pt x="0" y="1200150"/>
                </a:lnTo>
                <a:lnTo>
                  <a:pt x="0" y="240030"/>
                </a:lnTo>
                <a:close/>
              </a:path>
            </a:pathLst>
          </a:custGeom>
          <a:ln w="2286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2"/>
          <p:cNvSpPr txBox="1"/>
          <p:nvPr/>
        </p:nvSpPr>
        <p:spPr>
          <a:xfrm>
            <a:off x="2533803" y="140228"/>
            <a:ext cx="8034492" cy="94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0" dirty="0"/>
              <a:t>П</a:t>
            </a:r>
            <a:r>
              <a:rPr lang="ru-RU" sz="2000" b="1" dirty="0"/>
              <a:t>О</a:t>
            </a:r>
            <a:r>
              <a:rPr lang="ru-RU" sz="2000" b="1" spc="-15" dirty="0"/>
              <a:t>Р</a:t>
            </a:r>
            <a:r>
              <a:rPr lang="ru-RU" sz="2000" b="1" spc="-125" dirty="0"/>
              <a:t>Т</a:t>
            </a:r>
            <a:r>
              <a:rPr lang="ru-RU" sz="2000" b="1" dirty="0"/>
              <a:t>АЛ</a:t>
            </a:r>
            <a:r>
              <a:rPr lang="ru-RU" sz="2000" b="1" spc="15" dirty="0"/>
              <a:t> </a:t>
            </a:r>
            <a:r>
              <a:rPr lang="ru-RU" sz="2000" b="1" dirty="0"/>
              <a:t>НЕПРЕРЫВНО</a:t>
            </a:r>
            <a:r>
              <a:rPr lang="ru-RU" sz="2000" b="1" spc="-50" dirty="0"/>
              <a:t>Г</a:t>
            </a:r>
            <a:r>
              <a:rPr lang="ru-RU" sz="2000" b="1" dirty="0"/>
              <a:t>О</a:t>
            </a:r>
            <a:r>
              <a:rPr lang="ru-RU" sz="2000" b="1" spc="5" dirty="0"/>
              <a:t> </a:t>
            </a:r>
            <a:r>
              <a:rPr lang="ru-RU" sz="2000" b="1" dirty="0"/>
              <a:t>М</a:t>
            </a:r>
            <a:r>
              <a:rPr lang="ru-RU" sz="2000" b="1" spc="-20" dirty="0"/>
              <a:t>Е</a:t>
            </a:r>
            <a:r>
              <a:rPr lang="ru-RU" sz="2000" b="1" dirty="0"/>
              <a:t>ДИ</a:t>
            </a:r>
            <a:r>
              <a:rPr lang="ru-RU" sz="2000" b="1" spc="5" dirty="0"/>
              <a:t>Ц</a:t>
            </a:r>
            <a:r>
              <a:rPr lang="ru-RU" sz="2000" b="1" dirty="0"/>
              <a:t>И</a:t>
            </a:r>
            <a:r>
              <a:rPr lang="ru-RU" sz="2000" b="1" spc="5" dirty="0"/>
              <a:t>Н</a:t>
            </a:r>
            <a:r>
              <a:rPr lang="ru-RU" sz="2000" b="1" dirty="0"/>
              <a:t>С</a:t>
            </a:r>
            <a:r>
              <a:rPr lang="ru-RU" sz="2000" b="1" spc="-60" dirty="0"/>
              <a:t>К</a:t>
            </a:r>
            <a:r>
              <a:rPr lang="ru-RU" sz="2000" b="1" dirty="0"/>
              <a:t>О</a:t>
            </a:r>
            <a:r>
              <a:rPr lang="ru-RU" sz="2000" b="1" spc="-55" dirty="0"/>
              <a:t>Г</a:t>
            </a:r>
            <a:r>
              <a:rPr lang="ru-RU" sz="2000" b="1" dirty="0"/>
              <a:t>О И </a:t>
            </a:r>
            <a:r>
              <a:rPr lang="ru-RU" sz="2000" b="1" dirty="0" smtClean="0"/>
              <a:t>   </a:t>
            </a:r>
            <a:r>
              <a:rPr lang="ru-RU" sz="2000" b="1" spc="-80" dirty="0" smtClean="0"/>
              <a:t>Ф</a:t>
            </a:r>
            <a:r>
              <a:rPr lang="ru-RU" sz="2000" b="1" dirty="0" smtClean="0"/>
              <a:t>АРМА</a:t>
            </a:r>
            <a:r>
              <a:rPr lang="ru-RU" sz="2000" b="1" spc="5" dirty="0" smtClean="0"/>
              <a:t>Ц</a:t>
            </a:r>
            <a:r>
              <a:rPr lang="ru-RU" sz="2000" b="1" dirty="0" smtClean="0"/>
              <a:t>Е</a:t>
            </a:r>
            <a:r>
              <a:rPr lang="ru-RU" sz="2000" b="1" spc="-40" dirty="0" smtClean="0"/>
              <a:t>В</a:t>
            </a:r>
            <a:r>
              <a:rPr lang="ru-RU" sz="2000" b="1" dirty="0" smtClean="0"/>
              <a:t>ТИЧ</a:t>
            </a:r>
            <a:r>
              <a:rPr lang="ru-RU" sz="2000" b="1" spc="-45" dirty="0" smtClean="0"/>
              <a:t>Е</a:t>
            </a:r>
            <a:r>
              <a:rPr lang="ru-RU" sz="2000" b="1" dirty="0" smtClean="0"/>
              <a:t>С</a:t>
            </a:r>
            <a:r>
              <a:rPr lang="ru-RU" sz="2000" b="1" spc="-60" dirty="0" smtClean="0"/>
              <a:t>К</a:t>
            </a:r>
            <a:r>
              <a:rPr lang="ru-RU" sz="2000" b="1" dirty="0" smtClean="0"/>
              <a:t>О</a:t>
            </a:r>
            <a:r>
              <a:rPr lang="ru-RU" sz="2000" b="1" spc="-55" dirty="0" smtClean="0"/>
              <a:t>Г</a:t>
            </a:r>
            <a:r>
              <a:rPr lang="ru-RU" sz="2000" b="1" dirty="0" smtClean="0"/>
              <a:t>О </a:t>
            </a:r>
            <a:r>
              <a:rPr lang="ru-RU" sz="2000" b="1" dirty="0"/>
              <a:t>О</a:t>
            </a:r>
            <a:r>
              <a:rPr lang="ru-RU" sz="2000" b="1" spc="-10" dirty="0"/>
              <a:t>Б</a:t>
            </a:r>
            <a:r>
              <a:rPr lang="ru-RU" sz="2000" b="1" spc="-95" dirty="0"/>
              <a:t>Р</a:t>
            </a:r>
            <a:r>
              <a:rPr lang="ru-RU" sz="2000" b="1" dirty="0"/>
              <a:t>АЗ</a:t>
            </a:r>
            <a:r>
              <a:rPr lang="ru-RU" sz="2000" b="1" spc="-10" dirty="0"/>
              <a:t>О</a:t>
            </a:r>
            <a:r>
              <a:rPr lang="ru-RU" sz="2000" b="1" spc="-30" dirty="0"/>
              <a:t>В</a:t>
            </a:r>
            <a:r>
              <a:rPr lang="ru-RU" sz="2000" b="1" dirty="0"/>
              <a:t>АНИЯ</a:t>
            </a:r>
            <a:r>
              <a:rPr lang="ru-RU" sz="2000" b="1" spc="10" dirty="0"/>
              <a:t> </a:t>
            </a:r>
            <a:r>
              <a:rPr lang="ru-RU" sz="2000" b="1" dirty="0"/>
              <a:t>МИНЗД</a:t>
            </a:r>
            <a:r>
              <a:rPr lang="ru-RU" sz="2000" b="1" spc="-95" dirty="0"/>
              <a:t>Р</a:t>
            </a:r>
            <a:r>
              <a:rPr lang="ru-RU" sz="2000" b="1" dirty="0"/>
              <a:t>А</a:t>
            </a:r>
            <a:r>
              <a:rPr lang="ru-RU" sz="2000" b="1" spc="-30" dirty="0"/>
              <a:t>В</a:t>
            </a:r>
            <a:r>
              <a:rPr lang="ru-RU" sz="2000" b="1" dirty="0"/>
              <a:t>А РО</a:t>
            </a:r>
            <a:r>
              <a:rPr lang="ru-RU" sz="2000" b="1" spc="-20" dirty="0"/>
              <a:t>С</a:t>
            </a:r>
            <a:r>
              <a:rPr lang="ru-RU" sz="2000" b="1" dirty="0"/>
              <a:t>СИИ </a:t>
            </a:r>
            <a:endParaRPr lang="ru-RU" sz="2000" b="1" dirty="0" smtClean="0"/>
          </a:p>
          <a:p>
            <a:pPr algn="ctr">
              <a:lnSpc>
                <a:spcPct val="100000"/>
              </a:lnSpc>
            </a:pPr>
            <a:r>
              <a:rPr lang="ru-RU" sz="2000" b="1" dirty="0" smtClean="0"/>
              <a:t>ED</a:t>
            </a:r>
            <a:r>
              <a:rPr lang="ru-RU" sz="2000" b="1" spc="-20" dirty="0" smtClean="0"/>
              <a:t>U</a:t>
            </a:r>
            <a:r>
              <a:rPr lang="ru-RU" sz="2000" b="1" dirty="0" smtClean="0"/>
              <a:t>.</a:t>
            </a:r>
            <a:r>
              <a:rPr lang="ru-RU" sz="2000" b="1" spc="-20" dirty="0" smtClean="0"/>
              <a:t>R</a:t>
            </a:r>
            <a:r>
              <a:rPr lang="ru-RU" sz="2000" b="1" dirty="0" smtClean="0"/>
              <a:t>OS</a:t>
            </a:r>
            <a:r>
              <a:rPr lang="ru-RU" sz="2000" b="1" spc="-10" dirty="0" smtClean="0"/>
              <a:t>M</a:t>
            </a:r>
            <a:r>
              <a:rPr lang="ru-RU" sz="2000" b="1" dirty="0" smtClean="0"/>
              <a:t>INZ</a:t>
            </a:r>
            <a:r>
              <a:rPr lang="ru-RU" sz="2000" b="1" spc="5" dirty="0" smtClean="0"/>
              <a:t>D</a:t>
            </a:r>
            <a:r>
              <a:rPr lang="ru-RU" sz="2000" b="1" spc="-10" dirty="0" smtClean="0"/>
              <a:t>R</a:t>
            </a:r>
            <a:r>
              <a:rPr lang="ru-RU" sz="2000" b="1" spc="-100" dirty="0" smtClean="0"/>
              <a:t>A</a:t>
            </a:r>
            <a:r>
              <a:rPr lang="ru-RU" sz="2000" b="1" spc="-165" dirty="0" smtClean="0"/>
              <a:t>V</a:t>
            </a:r>
            <a:r>
              <a:rPr lang="ru-RU" sz="2000" b="1" dirty="0" smtClean="0"/>
              <a:t>.</a:t>
            </a:r>
            <a:r>
              <a:rPr lang="ru-RU" sz="2000" b="1" spc="-10" dirty="0" smtClean="0"/>
              <a:t>R</a:t>
            </a:r>
            <a:r>
              <a:rPr lang="ru-RU" sz="2000" b="1" dirty="0" smtClean="0"/>
              <a:t>U</a:t>
            </a:r>
            <a:endParaRPr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23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2449" y="979879"/>
            <a:ext cx="4929959" cy="103180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Заполните поля в нижеприведенной форме и нажмите кнопку «Зарегистрироваться»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67556" y="2158011"/>
            <a:ext cx="4929959" cy="1684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Объект 3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30777" y="2158011"/>
            <a:ext cx="4761464" cy="1634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30777" y="979879"/>
            <a:ext cx="4761464" cy="10318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/>
              <a:t>Необходимо зарегистрироваться на странице входа по ссылке «регистрация»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30777" y="127721"/>
            <a:ext cx="10273558" cy="747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Регистрация на портале НМО</a:t>
            </a:r>
            <a:endParaRPr lang="ru-RU" b="1" dirty="0"/>
          </a:p>
        </p:txBody>
      </p:sp>
      <p:pic>
        <p:nvPicPr>
          <p:cNvPr id="13" name="Объект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86824" y="3989285"/>
            <a:ext cx="4761464" cy="1771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532650" y="5907355"/>
            <a:ext cx="10264865" cy="9814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Инструкции по формированию </a:t>
            </a:r>
            <a:r>
              <a:rPr lang="ru-RU" b="1" dirty="0" smtClean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индивидуального </a:t>
            </a:r>
            <a:r>
              <a:rPr lang="ru-RU" b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 и его освоению расположены внутри Личного кабинета специалиста в виде выпадающих справок на каждой странице.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9273" y="765048"/>
            <a:ext cx="7348855" cy="81280"/>
          </a:xfrm>
          <a:custGeom>
            <a:avLst/>
            <a:gdLst/>
            <a:ahLst/>
            <a:cxnLst/>
            <a:rect l="l" t="t" r="r" b="b"/>
            <a:pathLst>
              <a:path w="7348855" h="81280">
                <a:moveTo>
                  <a:pt x="0" y="80772"/>
                </a:moveTo>
                <a:lnTo>
                  <a:pt x="7348727" y="80772"/>
                </a:lnTo>
                <a:lnTo>
                  <a:pt x="7348727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7603" y="765048"/>
            <a:ext cx="73660" cy="81280"/>
          </a:xfrm>
          <a:custGeom>
            <a:avLst/>
            <a:gdLst/>
            <a:ahLst/>
            <a:cxnLst/>
            <a:rect l="l" t="t" r="r" b="b"/>
            <a:pathLst>
              <a:path w="73659" h="81280">
                <a:moveTo>
                  <a:pt x="0" y="80772"/>
                </a:moveTo>
                <a:lnTo>
                  <a:pt x="73151" y="80772"/>
                </a:lnTo>
                <a:lnTo>
                  <a:pt x="73151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3495" y="765048"/>
            <a:ext cx="97790" cy="81280"/>
          </a:xfrm>
          <a:custGeom>
            <a:avLst/>
            <a:gdLst/>
            <a:ahLst/>
            <a:cxnLst/>
            <a:rect l="l" t="t" r="r" b="b"/>
            <a:pathLst>
              <a:path w="97790" h="81280">
                <a:moveTo>
                  <a:pt x="0" y="80772"/>
                </a:moveTo>
                <a:lnTo>
                  <a:pt x="97536" y="80772"/>
                </a:lnTo>
                <a:lnTo>
                  <a:pt x="9753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765048"/>
            <a:ext cx="204470" cy="81280"/>
          </a:xfrm>
          <a:custGeom>
            <a:avLst/>
            <a:gdLst/>
            <a:ahLst/>
            <a:cxnLst/>
            <a:rect l="l" t="t" r="r" b="b"/>
            <a:pathLst>
              <a:path w="204470" h="81280">
                <a:moveTo>
                  <a:pt x="0" y="80772"/>
                </a:moveTo>
                <a:lnTo>
                  <a:pt x="204215" y="80772"/>
                </a:lnTo>
                <a:lnTo>
                  <a:pt x="204215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8215" y="765048"/>
            <a:ext cx="335280" cy="81280"/>
          </a:xfrm>
          <a:custGeom>
            <a:avLst/>
            <a:gdLst/>
            <a:ahLst/>
            <a:cxnLst/>
            <a:rect l="l" t="t" r="r" b="b"/>
            <a:pathLst>
              <a:path w="335280" h="81280">
                <a:moveTo>
                  <a:pt x="0" y="80772"/>
                </a:moveTo>
                <a:lnTo>
                  <a:pt x="335280" y="80772"/>
                </a:lnTo>
                <a:lnTo>
                  <a:pt x="335280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1031" y="765048"/>
            <a:ext cx="166370" cy="81280"/>
          </a:xfrm>
          <a:custGeom>
            <a:avLst/>
            <a:gdLst/>
            <a:ahLst/>
            <a:cxnLst/>
            <a:rect l="l" t="t" r="r" b="b"/>
            <a:pathLst>
              <a:path w="166370" h="81280">
                <a:moveTo>
                  <a:pt x="0" y="80772"/>
                </a:moveTo>
                <a:lnTo>
                  <a:pt x="166115" y="80772"/>
                </a:lnTo>
                <a:lnTo>
                  <a:pt x="166115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7148" y="765048"/>
            <a:ext cx="600710" cy="81280"/>
          </a:xfrm>
          <a:custGeom>
            <a:avLst/>
            <a:gdLst/>
            <a:ahLst/>
            <a:cxnLst/>
            <a:rect l="l" t="t" r="r" b="b"/>
            <a:pathLst>
              <a:path w="600710" h="81280">
                <a:moveTo>
                  <a:pt x="0" y="80772"/>
                </a:moveTo>
                <a:lnTo>
                  <a:pt x="600456" y="80772"/>
                </a:lnTo>
                <a:lnTo>
                  <a:pt x="60045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00755" y="765048"/>
            <a:ext cx="166370" cy="81280"/>
          </a:xfrm>
          <a:custGeom>
            <a:avLst/>
            <a:gdLst/>
            <a:ahLst/>
            <a:cxnLst/>
            <a:rect l="l" t="t" r="r" b="b"/>
            <a:pathLst>
              <a:path w="166369" h="81280">
                <a:moveTo>
                  <a:pt x="0" y="80772"/>
                </a:moveTo>
                <a:lnTo>
                  <a:pt x="166116" y="80772"/>
                </a:lnTo>
                <a:lnTo>
                  <a:pt x="16611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3155" y="765048"/>
            <a:ext cx="166370" cy="81280"/>
          </a:xfrm>
          <a:custGeom>
            <a:avLst/>
            <a:gdLst/>
            <a:ahLst/>
            <a:cxnLst/>
            <a:rect l="l" t="t" r="r" b="b"/>
            <a:pathLst>
              <a:path w="166369" h="81280">
                <a:moveTo>
                  <a:pt x="0" y="80772"/>
                </a:moveTo>
                <a:lnTo>
                  <a:pt x="166116" y="80772"/>
                </a:lnTo>
                <a:lnTo>
                  <a:pt x="16611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4395" y="856488"/>
            <a:ext cx="5059680" cy="3342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8488" y="830580"/>
            <a:ext cx="5059680" cy="3342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1262" y="981456"/>
            <a:ext cx="4757928" cy="3040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4791" y="976884"/>
            <a:ext cx="4767580" cy="3049905"/>
          </a:xfrm>
          <a:custGeom>
            <a:avLst/>
            <a:gdLst/>
            <a:ahLst/>
            <a:cxnLst/>
            <a:rect l="l" t="t" r="r" b="b"/>
            <a:pathLst>
              <a:path w="4767580" h="3049904">
                <a:moveTo>
                  <a:pt x="0" y="3049524"/>
                </a:moveTo>
                <a:lnTo>
                  <a:pt x="4767072" y="3049524"/>
                </a:lnTo>
                <a:lnTo>
                  <a:pt x="4767072" y="0"/>
                </a:lnTo>
                <a:lnTo>
                  <a:pt x="0" y="0"/>
                </a:lnTo>
                <a:lnTo>
                  <a:pt x="0" y="3049524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8255" y="3645406"/>
            <a:ext cx="5055108" cy="3095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7223" y="1789176"/>
            <a:ext cx="4235724" cy="4465320"/>
          </a:xfrm>
          <a:custGeom>
            <a:avLst/>
            <a:gdLst/>
            <a:ahLst/>
            <a:cxnLst/>
            <a:rect l="l" t="t" r="r" b="b"/>
            <a:pathLst>
              <a:path w="3528059" h="4465320">
                <a:moveTo>
                  <a:pt x="0" y="4465320"/>
                </a:moveTo>
                <a:lnTo>
                  <a:pt x="3528060" y="4465320"/>
                </a:lnTo>
                <a:lnTo>
                  <a:pt x="3528060" y="0"/>
                </a:lnTo>
                <a:lnTo>
                  <a:pt x="0" y="0"/>
                </a:lnTo>
                <a:lnTo>
                  <a:pt x="0" y="4465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2515" y="2599944"/>
            <a:ext cx="2382520" cy="251460"/>
          </a:xfrm>
          <a:custGeom>
            <a:avLst/>
            <a:gdLst/>
            <a:ahLst/>
            <a:cxnLst/>
            <a:rect l="l" t="t" r="r" b="b"/>
            <a:pathLst>
              <a:path w="2382520" h="251460">
                <a:moveTo>
                  <a:pt x="0" y="125729"/>
                </a:moveTo>
                <a:lnTo>
                  <a:pt x="34613" y="95505"/>
                </a:lnTo>
                <a:lnTo>
                  <a:pt x="93595" y="76777"/>
                </a:lnTo>
                <a:lnTo>
                  <a:pt x="132938" y="67936"/>
                </a:lnTo>
                <a:lnTo>
                  <a:pt x="178440" y="59487"/>
                </a:lnTo>
                <a:lnTo>
                  <a:pt x="229796" y="51462"/>
                </a:lnTo>
                <a:lnTo>
                  <a:pt x="286697" y="43893"/>
                </a:lnTo>
                <a:lnTo>
                  <a:pt x="348838" y="36814"/>
                </a:lnTo>
                <a:lnTo>
                  <a:pt x="415913" y="30255"/>
                </a:lnTo>
                <a:lnTo>
                  <a:pt x="487614" y="24249"/>
                </a:lnTo>
                <a:lnTo>
                  <a:pt x="563636" y="18830"/>
                </a:lnTo>
                <a:lnTo>
                  <a:pt x="643671" y="14028"/>
                </a:lnTo>
                <a:lnTo>
                  <a:pt x="727414" y="9876"/>
                </a:lnTo>
                <a:lnTo>
                  <a:pt x="814557" y="6406"/>
                </a:lnTo>
                <a:lnTo>
                  <a:pt x="904794" y="3652"/>
                </a:lnTo>
                <a:lnTo>
                  <a:pt x="997819" y="1644"/>
                </a:lnTo>
                <a:lnTo>
                  <a:pt x="1093325" y="416"/>
                </a:lnTo>
                <a:lnTo>
                  <a:pt x="1191006" y="0"/>
                </a:lnTo>
                <a:lnTo>
                  <a:pt x="1288681" y="416"/>
                </a:lnTo>
                <a:lnTo>
                  <a:pt x="1384183" y="1644"/>
                </a:lnTo>
                <a:lnTo>
                  <a:pt x="1477205" y="3652"/>
                </a:lnTo>
                <a:lnTo>
                  <a:pt x="1567440" y="6406"/>
                </a:lnTo>
                <a:lnTo>
                  <a:pt x="1654581" y="9876"/>
                </a:lnTo>
                <a:lnTo>
                  <a:pt x="1738323" y="14028"/>
                </a:lnTo>
                <a:lnTo>
                  <a:pt x="1818358" y="18830"/>
                </a:lnTo>
                <a:lnTo>
                  <a:pt x="1894380" y="24249"/>
                </a:lnTo>
                <a:lnTo>
                  <a:pt x="1966083" y="30255"/>
                </a:lnTo>
                <a:lnTo>
                  <a:pt x="2033158" y="36814"/>
                </a:lnTo>
                <a:lnTo>
                  <a:pt x="2095301" y="43893"/>
                </a:lnTo>
                <a:lnTo>
                  <a:pt x="2152204" y="51462"/>
                </a:lnTo>
                <a:lnTo>
                  <a:pt x="2203562" y="59487"/>
                </a:lnTo>
                <a:lnTo>
                  <a:pt x="2249066" y="67936"/>
                </a:lnTo>
                <a:lnTo>
                  <a:pt x="2288411" y="76777"/>
                </a:lnTo>
                <a:lnTo>
                  <a:pt x="2347395" y="95505"/>
                </a:lnTo>
                <a:lnTo>
                  <a:pt x="2382012" y="125729"/>
                </a:lnTo>
                <a:lnTo>
                  <a:pt x="2378063" y="136045"/>
                </a:lnTo>
                <a:lnTo>
                  <a:pt x="2321289" y="165482"/>
                </a:lnTo>
                <a:lnTo>
                  <a:pt x="2249066" y="183523"/>
                </a:lnTo>
                <a:lnTo>
                  <a:pt x="2203562" y="191972"/>
                </a:lnTo>
                <a:lnTo>
                  <a:pt x="2152204" y="199997"/>
                </a:lnTo>
                <a:lnTo>
                  <a:pt x="2095301" y="207566"/>
                </a:lnTo>
                <a:lnTo>
                  <a:pt x="2033158" y="214645"/>
                </a:lnTo>
                <a:lnTo>
                  <a:pt x="1966083" y="221204"/>
                </a:lnTo>
                <a:lnTo>
                  <a:pt x="1894380" y="227210"/>
                </a:lnTo>
                <a:lnTo>
                  <a:pt x="1818358" y="232629"/>
                </a:lnTo>
                <a:lnTo>
                  <a:pt x="1738323" y="237431"/>
                </a:lnTo>
                <a:lnTo>
                  <a:pt x="1654581" y="241583"/>
                </a:lnTo>
                <a:lnTo>
                  <a:pt x="1567440" y="245053"/>
                </a:lnTo>
                <a:lnTo>
                  <a:pt x="1477205" y="247807"/>
                </a:lnTo>
                <a:lnTo>
                  <a:pt x="1384183" y="249815"/>
                </a:lnTo>
                <a:lnTo>
                  <a:pt x="1288681" y="251043"/>
                </a:lnTo>
                <a:lnTo>
                  <a:pt x="1191006" y="251459"/>
                </a:lnTo>
                <a:lnTo>
                  <a:pt x="1093325" y="251043"/>
                </a:lnTo>
                <a:lnTo>
                  <a:pt x="997819" y="249815"/>
                </a:lnTo>
                <a:lnTo>
                  <a:pt x="904794" y="247807"/>
                </a:lnTo>
                <a:lnTo>
                  <a:pt x="814557" y="245053"/>
                </a:lnTo>
                <a:lnTo>
                  <a:pt x="727414" y="241583"/>
                </a:lnTo>
                <a:lnTo>
                  <a:pt x="643671" y="237431"/>
                </a:lnTo>
                <a:lnTo>
                  <a:pt x="563636" y="232629"/>
                </a:lnTo>
                <a:lnTo>
                  <a:pt x="487614" y="227210"/>
                </a:lnTo>
                <a:lnTo>
                  <a:pt x="415913" y="221204"/>
                </a:lnTo>
                <a:lnTo>
                  <a:pt x="348838" y="214645"/>
                </a:lnTo>
                <a:lnTo>
                  <a:pt x="286697" y="207566"/>
                </a:lnTo>
                <a:lnTo>
                  <a:pt x="229796" y="199997"/>
                </a:lnTo>
                <a:lnTo>
                  <a:pt x="178440" y="191972"/>
                </a:lnTo>
                <a:lnTo>
                  <a:pt x="132938" y="183523"/>
                </a:lnTo>
                <a:lnTo>
                  <a:pt x="93595" y="174682"/>
                </a:lnTo>
                <a:lnTo>
                  <a:pt x="34613" y="155954"/>
                </a:lnTo>
                <a:lnTo>
                  <a:pt x="0" y="125729"/>
                </a:lnTo>
                <a:close/>
              </a:path>
            </a:pathLst>
          </a:custGeom>
          <a:ln w="64008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0325" y="2823972"/>
            <a:ext cx="2380615" cy="251460"/>
          </a:xfrm>
          <a:custGeom>
            <a:avLst/>
            <a:gdLst/>
            <a:ahLst/>
            <a:cxnLst/>
            <a:rect l="l" t="t" r="r" b="b"/>
            <a:pathLst>
              <a:path w="2380615" h="251460">
                <a:moveTo>
                  <a:pt x="0" y="125729"/>
                </a:moveTo>
                <a:lnTo>
                  <a:pt x="34591" y="95505"/>
                </a:lnTo>
                <a:lnTo>
                  <a:pt x="93535" y="76777"/>
                </a:lnTo>
                <a:lnTo>
                  <a:pt x="132853" y="67936"/>
                </a:lnTo>
                <a:lnTo>
                  <a:pt x="178326" y="59487"/>
                </a:lnTo>
                <a:lnTo>
                  <a:pt x="229648" y="51462"/>
                </a:lnTo>
                <a:lnTo>
                  <a:pt x="286513" y="43893"/>
                </a:lnTo>
                <a:lnTo>
                  <a:pt x="348615" y="36814"/>
                </a:lnTo>
                <a:lnTo>
                  <a:pt x="415646" y="30255"/>
                </a:lnTo>
                <a:lnTo>
                  <a:pt x="487302" y="24249"/>
                </a:lnTo>
                <a:lnTo>
                  <a:pt x="563274" y="18830"/>
                </a:lnTo>
                <a:lnTo>
                  <a:pt x="643259" y="14028"/>
                </a:lnTo>
                <a:lnTo>
                  <a:pt x="726947" y="9876"/>
                </a:lnTo>
                <a:lnTo>
                  <a:pt x="814035" y="6406"/>
                </a:lnTo>
                <a:lnTo>
                  <a:pt x="904215" y="3652"/>
                </a:lnTo>
                <a:lnTo>
                  <a:pt x="997180" y="1644"/>
                </a:lnTo>
                <a:lnTo>
                  <a:pt x="1092625" y="416"/>
                </a:lnTo>
                <a:lnTo>
                  <a:pt x="1190244" y="0"/>
                </a:lnTo>
                <a:lnTo>
                  <a:pt x="1287862" y="416"/>
                </a:lnTo>
                <a:lnTo>
                  <a:pt x="1383307" y="1644"/>
                </a:lnTo>
                <a:lnTo>
                  <a:pt x="1476272" y="3652"/>
                </a:lnTo>
                <a:lnTo>
                  <a:pt x="1566452" y="6406"/>
                </a:lnTo>
                <a:lnTo>
                  <a:pt x="1653539" y="9876"/>
                </a:lnTo>
                <a:lnTo>
                  <a:pt x="1737228" y="14028"/>
                </a:lnTo>
                <a:lnTo>
                  <a:pt x="1817213" y="18830"/>
                </a:lnTo>
                <a:lnTo>
                  <a:pt x="1893185" y="24249"/>
                </a:lnTo>
                <a:lnTo>
                  <a:pt x="1964841" y="30255"/>
                </a:lnTo>
                <a:lnTo>
                  <a:pt x="2031873" y="36814"/>
                </a:lnTo>
                <a:lnTo>
                  <a:pt x="2093974" y="43893"/>
                </a:lnTo>
                <a:lnTo>
                  <a:pt x="2150839" y="51462"/>
                </a:lnTo>
                <a:lnTo>
                  <a:pt x="2202161" y="59487"/>
                </a:lnTo>
                <a:lnTo>
                  <a:pt x="2247634" y="67936"/>
                </a:lnTo>
                <a:lnTo>
                  <a:pt x="2286952" y="76777"/>
                </a:lnTo>
                <a:lnTo>
                  <a:pt x="2345896" y="95505"/>
                </a:lnTo>
                <a:lnTo>
                  <a:pt x="2380488" y="125729"/>
                </a:lnTo>
                <a:lnTo>
                  <a:pt x="2376542" y="136045"/>
                </a:lnTo>
                <a:lnTo>
                  <a:pt x="2319808" y="165482"/>
                </a:lnTo>
                <a:lnTo>
                  <a:pt x="2247634" y="183523"/>
                </a:lnTo>
                <a:lnTo>
                  <a:pt x="2202161" y="191972"/>
                </a:lnTo>
                <a:lnTo>
                  <a:pt x="2150839" y="199997"/>
                </a:lnTo>
                <a:lnTo>
                  <a:pt x="2093974" y="207566"/>
                </a:lnTo>
                <a:lnTo>
                  <a:pt x="2031872" y="214645"/>
                </a:lnTo>
                <a:lnTo>
                  <a:pt x="1964841" y="221204"/>
                </a:lnTo>
                <a:lnTo>
                  <a:pt x="1893185" y="227210"/>
                </a:lnTo>
                <a:lnTo>
                  <a:pt x="1817213" y="232629"/>
                </a:lnTo>
                <a:lnTo>
                  <a:pt x="1737228" y="237431"/>
                </a:lnTo>
                <a:lnTo>
                  <a:pt x="1653539" y="241583"/>
                </a:lnTo>
                <a:lnTo>
                  <a:pt x="1566452" y="245053"/>
                </a:lnTo>
                <a:lnTo>
                  <a:pt x="1476272" y="247807"/>
                </a:lnTo>
                <a:lnTo>
                  <a:pt x="1383307" y="249815"/>
                </a:lnTo>
                <a:lnTo>
                  <a:pt x="1287862" y="251043"/>
                </a:lnTo>
                <a:lnTo>
                  <a:pt x="1190244" y="251460"/>
                </a:lnTo>
                <a:lnTo>
                  <a:pt x="1092625" y="251043"/>
                </a:lnTo>
                <a:lnTo>
                  <a:pt x="997180" y="249815"/>
                </a:lnTo>
                <a:lnTo>
                  <a:pt x="904215" y="247807"/>
                </a:lnTo>
                <a:lnTo>
                  <a:pt x="814035" y="245053"/>
                </a:lnTo>
                <a:lnTo>
                  <a:pt x="726947" y="241583"/>
                </a:lnTo>
                <a:lnTo>
                  <a:pt x="643259" y="237431"/>
                </a:lnTo>
                <a:lnTo>
                  <a:pt x="563274" y="232629"/>
                </a:lnTo>
                <a:lnTo>
                  <a:pt x="487302" y="227210"/>
                </a:lnTo>
                <a:lnTo>
                  <a:pt x="415646" y="221204"/>
                </a:lnTo>
                <a:lnTo>
                  <a:pt x="348615" y="214645"/>
                </a:lnTo>
                <a:lnTo>
                  <a:pt x="286513" y="207566"/>
                </a:lnTo>
                <a:lnTo>
                  <a:pt x="229648" y="199997"/>
                </a:lnTo>
                <a:lnTo>
                  <a:pt x="178326" y="191972"/>
                </a:lnTo>
                <a:lnTo>
                  <a:pt x="132853" y="183523"/>
                </a:lnTo>
                <a:lnTo>
                  <a:pt x="93535" y="174682"/>
                </a:lnTo>
                <a:lnTo>
                  <a:pt x="34591" y="155954"/>
                </a:lnTo>
                <a:lnTo>
                  <a:pt x="0" y="125729"/>
                </a:lnTo>
                <a:close/>
              </a:path>
            </a:pathLst>
          </a:custGeom>
          <a:ln w="64008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61051" y="177352"/>
            <a:ext cx="9251551" cy="413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1314" marR="373380" indent="-1619250">
              <a:lnSpc>
                <a:spcPct val="8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АЛ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НЕПРЕРЫВН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НС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МАЦЕ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АЗО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АН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Я М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НЗД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РО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ED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ZD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b="1" spc="-14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spcBef>
                <a:spcPts val="52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4725670" marR="95885" indent="-635" algn="ctr"/>
            <a:r>
              <a:rPr sz="1600" b="1" spc="-15" dirty="0">
                <a:latin typeface="Georgia"/>
                <a:cs typeface="Georgia"/>
              </a:rPr>
              <a:t>В</a:t>
            </a:r>
            <a:r>
              <a:rPr sz="1600" b="1" spc="-10" dirty="0">
                <a:latin typeface="Georgia"/>
                <a:cs typeface="Georgia"/>
              </a:rPr>
              <a:t>о</a:t>
            </a:r>
            <a:r>
              <a:rPr sz="1600" b="1" spc="-15" dirty="0">
                <a:latin typeface="Georgia"/>
                <a:cs typeface="Georgia"/>
              </a:rPr>
              <a:t>зм</a:t>
            </a:r>
            <a:r>
              <a:rPr sz="1600" b="1" spc="-10" dirty="0">
                <a:latin typeface="Georgia"/>
                <a:cs typeface="Georgia"/>
              </a:rPr>
              <a:t>о</a:t>
            </a:r>
            <a:r>
              <a:rPr sz="1600" b="1" spc="-15" dirty="0">
                <a:latin typeface="Georgia"/>
                <a:cs typeface="Georgia"/>
              </a:rPr>
              <a:t>ж</a:t>
            </a:r>
            <a:r>
              <a:rPr sz="1600" b="1" spc="-20" dirty="0">
                <a:latin typeface="Georgia"/>
                <a:cs typeface="Georgia"/>
              </a:rPr>
              <a:t>н</a:t>
            </a:r>
            <a:r>
              <a:rPr sz="1600" b="1" spc="-10" dirty="0">
                <a:latin typeface="Georgia"/>
                <a:cs typeface="Georgia"/>
              </a:rPr>
              <a:t>ос</a:t>
            </a:r>
            <a:r>
              <a:rPr sz="1600" b="1" spc="-5" dirty="0">
                <a:latin typeface="Georgia"/>
                <a:cs typeface="Georgia"/>
              </a:rPr>
              <a:t>т</a:t>
            </a:r>
            <a:r>
              <a:rPr sz="1600" b="1" spc="-15" dirty="0">
                <a:latin typeface="Georgia"/>
                <a:cs typeface="Georgia"/>
              </a:rPr>
              <a:t>и</a:t>
            </a:r>
            <a:r>
              <a:rPr sz="1600" b="1" spc="-10" dirty="0">
                <a:latin typeface="Georgia"/>
                <a:cs typeface="Georgia"/>
              </a:rPr>
              <a:t> спе</a:t>
            </a:r>
            <a:r>
              <a:rPr sz="1600" b="1" spc="-20" dirty="0">
                <a:latin typeface="Georgia"/>
                <a:cs typeface="Georgia"/>
              </a:rPr>
              <a:t>ц</a:t>
            </a:r>
            <a:r>
              <a:rPr sz="1600" b="1" spc="-15" dirty="0">
                <a:latin typeface="Georgia"/>
                <a:cs typeface="Georgia"/>
              </a:rPr>
              <a:t>и</a:t>
            </a:r>
            <a:r>
              <a:rPr sz="1600" b="1" spc="-20" dirty="0">
                <a:latin typeface="Georgia"/>
                <a:cs typeface="Georgia"/>
              </a:rPr>
              <a:t>а</a:t>
            </a:r>
            <a:r>
              <a:rPr sz="1600" b="1" spc="-15" dirty="0">
                <a:latin typeface="Georgia"/>
                <a:cs typeface="Georgia"/>
              </a:rPr>
              <a:t>л</a:t>
            </a:r>
            <a:r>
              <a:rPr sz="1600" b="1" spc="-25" dirty="0">
                <a:latin typeface="Georgia"/>
                <a:cs typeface="Georgia"/>
              </a:rPr>
              <a:t>и</a:t>
            </a:r>
            <a:r>
              <a:rPr sz="1600" b="1" spc="-10" dirty="0">
                <a:latin typeface="Georgia"/>
                <a:cs typeface="Georgia"/>
              </a:rPr>
              <a:t>с</a:t>
            </a:r>
            <a:r>
              <a:rPr sz="1600" b="1" spc="-5" dirty="0">
                <a:latin typeface="Georgia"/>
                <a:cs typeface="Georgia"/>
              </a:rPr>
              <a:t>т</a:t>
            </a:r>
            <a:r>
              <a:rPr sz="1600" b="1" spc="-10" dirty="0">
                <a:latin typeface="Georgia"/>
                <a:cs typeface="Georgia"/>
              </a:rPr>
              <a:t>а</a:t>
            </a:r>
            <a:r>
              <a:rPr sz="1600" b="1" spc="4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в</a:t>
            </a:r>
            <a:r>
              <a:rPr sz="1600" b="1" spc="5" dirty="0">
                <a:latin typeface="Georgia"/>
                <a:cs typeface="Georgia"/>
              </a:rPr>
              <a:t> </a:t>
            </a:r>
            <a:r>
              <a:rPr sz="1600" b="1" spc="-15" dirty="0">
                <a:latin typeface="Georgia"/>
                <a:cs typeface="Georgia"/>
              </a:rPr>
              <a:t>л</a:t>
            </a:r>
            <a:r>
              <a:rPr sz="1600" b="1" spc="-25" dirty="0">
                <a:latin typeface="Georgia"/>
                <a:cs typeface="Georgia"/>
              </a:rPr>
              <a:t>и</a:t>
            </a:r>
            <a:r>
              <a:rPr sz="1600" b="1" spc="-15" dirty="0">
                <a:latin typeface="Georgia"/>
                <a:cs typeface="Georgia"/>
              </a:rPr>
              <a:t>чном</a:t>
            </a:r>
            <a:r>
              <a:rPr sz="1600" b="1" spc="-10" dirty="0">
                <a:latin typeface="Georgia"/>
                <a:cs typeface="Georgia"/>
              </a:rPr>
              <a:t> кабинете</a:t>
            </a:r>
            <a:endParaRPr sz="1600" dirty="0">
              <a:latin typeface="Georgia"/>
              <a:cs typeface="Georgia"/>
            </a:endParaRPr>
          </a:p>
          <a:p>
            <a:pPr>
              <a:spcBef>
                <a:spcPts val="24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4826000" marR="5080" indent="-342900">
              <a:buFont typeface="Georgia"/>
              <a:buAutoNum type="arabicPeriod"/>
              <a:tabLst>
                <a:tab pos="4826635" algn="l"/>
              </a:tabLst>
            </a:pPr>
            <a:r>
              <a:rPr sz="1600" spc="-10" dirty="0">
                <a:latin typeface="Georgia"/>
                <a:cs typeface="Georgia"/>
              </a:rPr>
              <a:t>Соз</a:t>
            </a:r>
            <a:r>
              <a:rPr sz="1600" spc="-20" dirty="0">
                <a:latin typeface="Georgia"/>
                <a:cs typeface="Georgia"/>
              </a:rPr>
              <a:t>д</a:t>
            </a:r>
            <a:r>
              <a:rPr sz="1600" spc="-10" dirty="0">
                <a:latin typeface="Georgia"/>
                <a:cs typeface="Georgia"/>
              </a:rPr>
              <a:t>ан</a:t>
            </a:r>
            <a:r>
              <a:rPr sz="1600" spc="-15" dirty="0">
                <a:latin typeface="Georgia"/>
                <a:cs typeface="Georgia"/>
              </a:rPr>
              <a:t>и</a:t>
            </a:r>
            <a:r>
              <a:rPr sz="1600" spc="-10" dirty="0">
                <a:latin typeface="Georgia"/>
                <a:cs typeface="Georgia"/>
              </a:rPr>
              <a:t>е ин</a:t>
            </a:r>
            <a:r>
              <a:rPr sz="1600" spc="-25" dirty="0">
                <a:latin typeface="Georgia"/>
                <a:cs typeface="Georgia"/>
              </a:rPr>
              <a:t>д</a:t>
            </a:r>
            <a:r>
              <a:rPr sz="1600" spc="-10" dirty="0">
                <a:latin typeface="Georgia"/>
                <a:cs typeface="Georgia"/>
              </a:rPr>
              <a:t>ив</a:t>
            </a:r>
            <a:r>
              <a:rPr sz="1600" spc="-20" dirty="0">
                <a:latin typeface="Georgia"/>
                <a:cs typeface="Georgia"/>
              </a:rPr>
              <a:t>ид</a:t>
            </a:r>
            <a:r>
              <a:rPr sz="1600" spc="-15" dirty="0">
                <a:latin typeface="Georgia"/>
                <a:cs typeface="Georgia"/>
              </a:rPr>
              <a:t>у</a:t>
            </a:r>
            <a:r>
              <a:rPr sz="1600" spc="-10" dirty="0">
                <a:latin typeface="Georgia"/>
                <a:cs typeface="Georgia"/>
              </a:rPr>
              <a:t>ал</a:t>
            </a:r>
            <a:r>
              <a:rPr sz="1600" spc="-15" dirty="0">
                <a:latin typeface="Georgia"/>
                <a:cs typeface="Georgia"/>
              </a:rPr>
              <a:t>ь</a:t>
            </a:r>
            <a:r>
              <a:rPr sz="1600" spc="-10" dirty="0">
                <a:latin typeface="Georgia"/>
                <a:cs typeface="Georgia"/>
              </a:rPr>
              <a:t>н</a:t>
            </a:r>
            <a:r>
              <a:rPr sz="1600" spc="-5" dirty="0">
                <a:latin typeface="Georgia"/>
                <a:cs typeface="Georgia"/>
              </a:rPr>
              <a:t>ы</a:t>
            </a:r>
            <a:r>
              <a:rPr sz="1600" spc="-10" dirty="0">
                <a:latin typeface="Georgia"/>
                <a:cs typeface="Georgia"/>
              </a:rPr>
              <a:t>х трае</a:t>
            </a:r>
            <a:r>
              <a:rPr sz="1600" spc="-20" dirty="0">
                <a:latin typeface="Georgia"/>
                <a:cs typeface="Georgia"/>
              </a:rPr>
              <a:t>к</a:t>
            </a:r>
            <a:r>
              <a:rPr sz="1600" spc="-10" dirty="0">
                <a:latin typeface="Georgia"/>
                <a:cs typeface="Georgia"/>
              </a:rPr>
              <a:t>т</a:t>
            </a:r>
            <a:r>
              <a:rPr sz="1600" spc="-5" dirty="0">
                <a:latin typeface="Georgia"/>
                <a:cs typeface="Georgia"/>
              </a:rPr>
              <a:t>о</a:t>
            </a:r>
            <a:r>
              <a:rPr sz="1600" spc="-10" dirty="0">
                <a:latin typeface="Georgia"/>
                <a:cs typeface="Georgia"/>
              </a:rPr>
              <a:t>рий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обучен</a:t>
            </a:r>
            <a:r>
              <a:rPr sz="1600" spc="-20" dirty="0">
                <a:latin typeface="Georgia"/>
                <a:cs typeface="Georgia"/>
              </a:rPr>
              <a:t>и</a:t>
            </a:r>
            <a:r>
              <a:rPr sz="1600" spc="-10" dirty="0">
                <a:latin typeface="Georgia"/>
                <a:cs typeface="Georgia"/>
              </a:rPr>
              <a:t>я (о</a:t>
            </a:r>
            <a:r>
              <a:rPr sz="1600" spc="-20" dirty="0">
                <a:latin typeface="Georgia"/>
                <a:cs typeface="Georgia"/>
              </a:rPr>
              <a:t>д</a:t>
            </a:r>
            <a:r>
              <a:rPr sz="1600" spc="-10" dirty="0">
                <a:latin typeface="Georgia"/>
                <a:cs typeface="Georgia"/>
              </a:rPr>
              <a:t>ной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и</a:t>
            </a:r>
            <a:r>
              <a:rPr sz="1600" spc="-20" dirty="0">
                <a:latin typeface="Georgia"/>
                <a:cs typeface="Georgia"/>
              </a:rPr>
              <a:t>л</a:t>
            </a:r>
            <a:r>
              <a:rPr sz="1600" spc="-10" dirty="0">
                <a:latin typeface="Georgia"/>
                <a:cs typeface="Georgia"/>
              </a:rPr>
              <a:t>и не</a:t>
            </a:r>
            <a:r>
              <a:rPr sz="1600" spc="-20" dirty="0">
                <a:latin typeface="Georgia"/>
                <a:cs typeface="Georgia"/>
              </a:rPr>
              <a:t>с</a:t>
            </a:r>
            <a:r>
              <a:rPr sz="1600" spc="-10" dirty="0">
                <a:latin typeface="Georgia"/>
                <a:cs typeface="Georgia"/>
              </a:rPr>
              <a:t>коль</a:t>
            </a:r>
            <a:r>
              <a:rPr sz="1600" spc="-20" dirty="0">
                <a:latin typeface="Georgia"/>
                <a:cs typeface="Georgia"/>
              </a:rPr>
              <a:t>к</a:t>
            </a:r>
            <a:r>
              <a:rPr sz="1600" spc="-10" dirty="0">
                <a:latin typeface="Georgia"/>
                <a:cs typeface="Georgia"/>
              </a:rPr>
              <a:t>и</a:t>
            </a:r>
            <a:r>
              <a:rPr sz="1600" spc="-20" dirty="0">
                <a:latin typeface="Georgia"/>
                <a:cs typeface="Georgia"/>
              </a:rPr>
              <a:t>х</a:t>
            </a:r>
            <a:r>
              <a:rPr sz="1600" spc="-10" dirty="0">
                <a:latin typeface="Georgia"/>
                <a:cs typeface="Georgia"/>
              </a:rPr>
              <a:t>)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и форм</a:t>
            </a:r>
            <a:r>
              <a:rPr sz="1600" spc="-25" dirty="0">
                <a:latin typeface="Georgia"/>
                <a:cs typeface="Georgia"/>
              </a:rPr>
              <a:t>и</a:t>
            </a:r>
            <a:r>
              <a:rPr sz="1600" spc="-10" dirty="0">
                <a:latin typeface="Georgia"/>
                <a:cs typeface="Georgia"/>
              </a:rPr>
              <a:t>рован</a:t>
            </a:r>
            <a:r>
              <a:rPr sz="1600" spc="-20" dirty="0">
                <a:latin typeface="Georgia"/>
                <a:cs typeface="Georgia"/>
              </a:rPr>
              <a:t>и</a:t>
            </a:r>
            <a:r>
              <a:rPr sz="1600" spc="-10" dirty="0">
                <a:latin typeface="Georgia"/>
                <a:cs typeface="Georgia"/>
              </a:rPr>
              <a:t>е ин</a:t>
            </a:r>
            <a:r>
              <a:rPr sz="1600" spc="-25" dirty="0">
                <a:latin typeface="Georgia"/>
                <a:cs typeface="Georgia"/>
              </a:rPr>
              <a:t>д</a:t>
            </a:r>
            <a:r>
              <a:rPr sz="1600" spc="-10" dirty="0">
                <a:latin typeface="Georgia"/>
                <a:cs typeface="Georgia"/>
              </a:rPr>
              <a:t>ив</a:t>
            </a:r>
            <a:r>
              <a:rPr sz="1600" spc="-20" dirty="0">
                <a:latin typeface="Georgia"/>
                <a:cs typeface="Georgia"/>
              </a:rPr>
              <a:t>ид</a:t>
            </a:r>
            <a:r>
              <a:rPr sz="1600" spc="-15" dirty="0">
                <a:latin typeface="Georgia"/>
                <a:cs typeface="Georgia"/>
              </a:rPr>
              <a:t>у</a:t>
            </a:r>
            <a:r>
              <a:rPr sz="1600" spc="-10" dirty="0">
                <a:latin typeface="Georgia"/>
                <a:cs typeface="Georgia"/>
              </a:rPr>
              <a:t>ал</a:t>
            </a:r>
            <a:r>
              <a:rPr sz="1600" spc="-15" dirty="0">
                <a:latin typeface="Georgia"/>
                <a:cs typeface="Georgia"/>
              </a:rPr>
              <a:t>ь</a:t>
            </a:r>
            <a:r>
              <a:rPr sz="1600" spc="-10" dirty="0">
                <a:latin typeface="Georgia"/>
                <a:cs typeface="Georgia"/>
              </a:rPr>
              <a:t>но</a:t>
            </a:r>
            <a:r>
              <a:rPr sz="1600" spc="-5" dirty="0">
                <a:latin typeface="Georgia"/>
                <a:cs typeface="Georgia"/>
              </a:rPr>
              <a:t>г</a:t>
            </a:r>
            <a:r>
              <a:rPr sz="1600" spc="-10" dirty="0">
                <a:latin typeface="Georgia"/>
                <a:cs typeface="Georgia"/>
              </a:rPr>
              <a:t>о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плана обучен</a:t>
            </a:r>
            <a:r>
              <a:rPr sz="1600" spc="-20" dirty="0">
                <a:latin typeface="Georgia"/>
                <a:cs typeface="Georgia"/>
              </a:rPr>
              <a:t>и</a:t>
            </a:r>
            <a:r>
              <a:rPr sz="1600" spc="-10" dirty="0">
                <a:latin typeface="Georgia"/>
                <a:cs typeface="Georgia"/>
              </a:rPr>
              <a:t>я</a:t>
            </a:r>
            <a:endParaRPr sz="1600" dirty="0">
              <a:latin typeface="Georgia"/>
              <a:cs typeface="Georgia"/>
            </a:endParaRPr>
          </a:p>
          <a:p>
            <a:pPr marL="4826000" marR="136525" indent="-342900">
              <a:spcBef>
                <a:spcPts val="1200"/>
              </a:spcBef>
              <a:buFont typeface="Georgia"/>
              <a:buAutoNum type="arabicPeriod"/>
              <a:tabLst>
                <a:tab pos="4826635" algn="l"/>
              </a:tabLst>
            </a:pPr>
            <a:r>
              <a:rPr sz="1600" spc="-10" dirty="0">
                <a:latin typeface="Georgia"/>
                <a:cs typeface="Georgia"/>
              </a:rPr>
              <a:t>Выбор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разл</a:t>
            </a:r>
            <a:r>
              <a:rPr sz="1600" spc="-20" dirty="0">
                <a:latin typeface="Georgia"/>
                <a:cs typeface="Georgia"/>
              </a:rPr>
              <a:t>и</a:t>
            </a:r>
            <a:r>
              <a:rPr sz="1600" spc="-10" dirty="0">
                <a:latin typeface="Georgia"/>
                <a:cs typeface="Georgia"/>
              </a:rPr>
              <a:t>чных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ви</a:t>
            </a:r>
            <a:r>
              <a:rPr sz="1600" spc="-20" dirty="0">
                <a:latin typeface="Georgia"/>
                <a:cs typeface="Georgia"/>
              </a:rPr>
              <a:t>д</a:t>
            </a:r>
            <a:r>
              <a:rPr sz="1600" spc="-10" dirty="0">
                <a:latin typeface="Georgia"/>
                <a:cs typeface="Georgia"/>
              </a:rPr>
              <a:t>ов образова</a:t>
            </a:r>
            <a:r>
              <a:rPr sz="1600" spc="-5" dirty="0">
                <a:latin typeface="Georgia"/>
                <a:cs typeface="Georgia"/>
              </a:rPr>
              <a:t>т</a:t>
            </a:r>
            <a:r>
              <a:rPr sz="1600" spc="-10" dirty="0">
                <a:latin typeface="Georgia"/>
                <a:cs typeface="Georgia"/>
              </a:rPr>
              <a:t>е</a:t>
            </a:r>
            <a:r>
              <a:rPr sz="1600" spc="-20" dirty="0">
                <a:latin typeface="Georgia"/>
                <a:cs typeface="Georgia"/>
              </a:rPr>
              <a:t>л</a:t>
            </a:r>
            <a:r>
              <a:rPr sz="1600" spc="-10" dirty="0">
                <a:latin typeface="Georgia"/>
                <a:cs typeface="Georgia"/>
              </a:rPr>
              <a:t>ьной а</a:t>
            </a:r>
            <a:r>
              <a:rPr sz="1600" spc="-20" dirty="0">
                <a:latin typeface="Georgia"/>
                <a:cs typeface="Georgia"/>
              </a:rPr>
              <a:t>к</a:t>
            </a:r>
            <a:r>
              <a:rPr sz="1600" spc="-10" dirty="0">
                <a:latin typeface="Georgia"/>
                <a:cs typeface="Georgia"/>
              </a:rPr>
              <a:t>тивно</a:t>
            </a:r>
            <a:r>
              <a:rPr sz="1600" spc="-20" dirty="0">
                <a:latin typeface="Georgia"/>
                <a:cs typeface="Georgia"/>
              </a:rPr>
              <a:t>с</a:t>
            </a:r>
            <a:r>
              <a:rPr sz="1600" spc="-10" dirty="0">
                <a:latin typeface="Georgia"/>
                <a:cs typeface="Georgia"/>
              </a:rPr>
              <a:t>ти,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форм</a:t>
            </a:r>
            <a:r>
              <a:rPr sz="1600" spc="-10" dirty="0">
                <a:latin typeface="Georgia"/>
                <a:cs typeface="Georgia"/>
              </a:rPr>
              <a:t> обучен</a:t>
            </a:r>
            <a:r>
              <a:rPr sz="1600" spc="-20" dirty="0">
                <a:latin typeface="Georgia"/>
                <a:cs typeface="Georgia"/>
              </a:rPr>
              <a:t>и</a:t>
            </a:r>
            <a:r>
              <a:rPr sz="1600" spc="-10" dirty="0">
                <a:latin typeface="Georgia"/>
                <a:cs typeface="Georgia"/>
              </a:rPr>
              <a:t>я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и прова</a:t>
            </a:r>
            <a:r>
              <a:rPr sz="1600" spc="-15" dirty="0">
                <a:latin typeface="Georgia"/>
                <a:cs typeface="Georgia"/>
              </a:rPr>
              <a:t>й</a:t>
            </a:r>
            <a:r>
              <a:rPr sz="1600" spc="-20" dirty="0">
                <a:latin typeface="Georgia"/>
                <a:cs typeface="Georgia"/>
              </a:rPr>
              <a:t>д</a:t>
            </a:r>
            <a:r>
              <a:rPr sz="1600" spc="-10" dirty="0">
                <a:latin typeface="Georgia"/>
                <a:cs typeface="Georgia"/>
              </a:rPr>
              <a:t>еров образова</a:t>
            </a:r>
            <a:r>
              <a:rPr sz="1600" spc="-5" dirty="0">
                <a:latin typeface="Georgia"/>
                <a:cs typeface="Georgia"/>
              </a:rPr>
              <a:t>т</a:t>
            </a:r>
            <a:r>
              <a:rPr sz="1600" spc="-10" dirty="0">
                <a:latin typeface="Georgia"/>
                <a:cs typeface="Georgia"/>
              </a:rPr>
              <a:t>е</a:t>
            </a:r>
            <a:r>
              <a:rPr sz="1600" spc="-20" dirty="0">
                <a:latin typeface="Georgia"/>
                <a:cs typeface="Georgia"/>
              </a:rPr>
              <a:t>л</a:t>
            </a:r>
            <a:r>
              <a:rPr sz="1600" spc="-10" dirty="0">
                <a:latin typeface="Georgia"/>
                <a:cs typeface="Georgia"/>
              </a:rPr>
              <a:t>ьных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у</a:t>
            </a:r>
            <a:r>
              <a:rPr sz="1600" spc="-10" dirty="0">
                <a:latin typeface="Georgia"/>
                <a:cs typeface="Georgia"/>
              </a:rPr>
              <a:t>с</a:t>
            </a:r>
            <a:r>
              <a:rPr sz="1600" spc="-20" dirty="0">
                <a:latin typeface="Georgia"/>
                <a:cs typeface="Georgia"/>
              </a:rPr>
              <a:t>л</a:t>
            </a:r>
            <a:r>
              <a:rPr sz="1600" spc="-15" dirty="0">
                <a:latin typeface="Georgia"/>
                <a:cs typeface="Georgia"/>
              </a:rPr>
              <a:t>у</a:t>
            </a:r>
            <a:r>
              <a:rPr sz="1600" spc="-10" dirty="0">
                <a:latin typeface="Georgia"/>
                <a:cs typeface="Georgia"/>
              </a:rPr>
              <a:t>г</a:t>
            </a:r>
            <a:endParaRPr sz="1600" dirty="0">
              <a:latin typeface="Georgia"/>
              <a:cs typeface="Georgia"/>
            </a:endParaRPr>
          </a:p>
          <a:p>
            <a:pPr marL="4826000" marR="170815" indent="-342900">
              <a:spcBef>
                <a:spcPts val="1200"/>
              </a:spcBef>
              <a:buFont typeface="Georgia"/>
              <a:buAutoNum type="arabicPeriod"/>
              <a:tabLst>
                <a:tab pos="4826635" algn="l"/>
              </a:tabLst>
            </a:pPr>
            <a:r>
              <a:rPr sz="1600" spc="-20" dirty="0">
                <a:latin typeface="Georgia"/>
                <a:cs typeface="Georgia"/>
              </a:rPr>
              <a:t>К</a:t>
            </a:r>
            <a:r>
              <a:rPr sz="1600" spc="-10" dirty="0">
                <a:latin typeface="Georgia"/>
                <a:cs typeface="Georgia"/>
              </a:rPr>
              <a:t>он</a:t>
            </a:r>
            <a:r>
              <a:rPr sz="1600" spc="-5" dirty="0">
                <a:latin typeface="Georgia"/>
                <a:cs typeface="Georgia"/>
              </a:rPr>
              <a:t>т</a:t>
            </a:r>
            <a:r>
              <a:rPr sz="1600" spc="-10" dirty="0">
                <a:latin typeface="Georgia"/>
                <a:cs typeface="Georgia"/>
              </a:rPr>
              <a:t>роль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выполн</a:t>
            </a:r>
            <a:r>
              <a:rPr sz="1600" spc="-20" dirty="0">
                <a:latin typeface="Georgia"/>
                <a:cs typeface="Georgia"/>
              </a:rPr>
              <a:t>е</a:t>
            </a:r>
            <a:r>
              <a:rPr sz="1600" spc="-10" dirty="0">
                <a:latin typeface="Georgia"/>
                <a:cs typeface="Georgia"/>
              </a:rPr>
              <a:t>ния ин</a:t>
            </a:r>
            <a:r>
              <a:rPr sz="1600" spc="-25" dirty="0">
                <a:latin typeface="Georgia"/>
                <a:cs typeface="Georgia"/>
              </a:rPr>
              <a:t>д</a:t>
            </a:r>
            <a:r>
              <a:rPr sz="1600" spc="-10" dirty="0">
                <a:latin typeface="Georgia"/>
                <a:cs typeface="Georgia"/>
              </a:rPr>
              <a:t>ив</a:t>
            </a:r>
            <a:r>
              <a:rPr sz="1600" spc="-20" dirty="0">
                <a:latin typeface="Georgia"/>
                <a:cs typeface="Georgia"/>
              </a:rPr>
              <a:t>ид</a:t>
            </a:r>
            <a:r>
              <a:rPr sz="1600" spc="-15" dirty="0">
                <a:latin typeface="Georgia"/>
                <a:cs typeface="Georgia"/>
              </a:rPr>
              <a:t>у</a:t>
            </a:r>
            <a:r>
              <a:rPr sz="1600" spc="-10" dirty="0">
                <a:latin typeface="Georgia"/>
                <a:cs typeface="Georgia"/>
              </a:rPr>
              <a:t>ал</a:t>
            </a:r>
            <a:r>
              <a:rPr sz="1600" spc="-15" dirty="0">
                <a:latin typeface="Georgia"/>
                <a:cs typeface="Georgia"/>
              </a:rPr>
              <a:t>ь</a:t>
            </a:r>
            <a:r>
              <a:rPr sz="1600" spc="-10" dirty="0">
                <a:latin typeface="Georgia"/>
                <a:cs typeface="Georgia"/>
              </a:rPr>
              <a:t>но</a:t>
            </a:r>
            <a:r>
              <a:rPr sz="1600" spc="-5" dirty="0">
                <a:latin typeface="Georgia"/>
                <a:cs typeface="Georgia"/>
              </a:rPr>
              <a:t>г</a:t>
            </a:r>
            <a:r>
              <a:rPr sz="1600" spc="-10" dirty="0">
                <a:latin typeface="Georgia"/>
                <a:cs typeface="Georgia"/>
              </a:rPr>
              <a:t>о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плана (образовате</a:t>
            </a:r>
            <a:r>
              <a:rPr sz="1600" spc="-20" dirty="0">
                <a:latin typeface="Georgia"/>
                <a:cs typeface="Georgia"/>
              </a:rPr>
              <a:t>л</a:t>
            </a:r>
            <a:r>
              <a:rPr sz="1600" spc="-10" dirty="0">
                <a:latin typeface="Georgia"/>
                <a:cs typeface="Georgia"/>
              </a:rPr>
              <a:t>ьное пор</a:t>
            </a:r>
            <a:r>
              <a:rPr sz="1600" spc="-5" dirty="0">
                <a:latin typeface="Georgia"/>
                <a:cs typeface="Georgia"/>
              </a:rPr>
              <a:t>т</a:t>
            </a:r>
            <a:r>
              <a:rPr sz="1600" spc="-10" dirty="0">
                <a:latin typeface="Georgia"/>
                <a:cs typeface="Georgia"/>
              </a:rPr>
              <a:t>фол</a:t>
            </a:r>
            <a:r>
              <a:rPr sz="1600" spc="-20" dirty="0">
                <a:latin typeface="Georgia"/>
                <a:cs typeface="Georgia"/>
              </a:rPr>
              <a:t>и</a:t>
            </a:r>
            <a:r>
              <a:rPr sz="1600" spc="-10" dirty="0">
                <a:latin typeface="Georgia"/>
                <a:cs typeface="Georgia"/>
              </a:rPr>
              <a:t>о)</a:t>
            </a:r>
            <a:endParaRPr sz="1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8800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160944"/>
            <a:ext cx="7572920" cy="6757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Портал </a:t>
            </a:r>
            <a:r>
              <a:rPr lang="ru-RU" sz="2400" b="1" dirty="0" smtClean="0">
                <a:solidFill>
                  <a:schemeClr val="tx1"/>
                </a:solidFill>
              </a:rPr>
              <a:t>НМО</a:t>
            </a:r>
            <a:r>
              <a:rPr lang="ru-RU" sz="2400" b="1" dirty="0">
                <a:solidFill>
                  <a:schemeClr val="tx1"/>
                </a:solidFill>
              </a:rPr>
              <a:t>: заявки на обучение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234921"/>
            <a:ext cx="3744416" cy="5276614"/>
          </a:xfrm>
          <a:prstGeom prst="rect">
            <a:avLst/>
          </a:prstGeom>
          <a:noFill/>
          <a:ln>
            <a:noFill/>
          </a:ln>
          <a:effectLst>
            <a:glow rad="228600">
              <a:srgbClr val="203F7E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56" y="3944976"/>
            <a:ext cx="5871397" cy="2518986"/>
          </a:xfrm>
          <a:prstGeom prst="rect">
            <a:avLst/>
          </a:prstGeom>
          <a:noFill/>
          <a:ln>
            <a:noFill/>
          </a:ln>
          <a:effectLst>
            <a:glow rad="228600">
              <a:srgbClr val="203F7E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56" y="1234921"/>
            <a:ext cx="5871397" cy="2556130"/>
          </a:xfrm>
          <a:prstGeom prst="rect">
            <a:avLst/>
          </a:prstGeom>
          <a:noFill/>
          <a:ln>
            <a:noFill/>
          </a:ln>
          <a:effectLst>
            <a:glow rad="228600">
              <a:srgbClr val="203F7E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115889"/>
            <a:ext cx="9144000" cy="649287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2400" b="1" dirty="0"/>
              <a:t>                                          Статья 26.часть 6</a:t>
            </a:r>
            <a:endParaRPr lang="ru-RU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59242" y="994501"/>
            <a:ext cx="7915150" cy="986036"/>
          </a:xfrm>
          <a:prstGeom prst="roundRect">
            <a:avLst/>
          </a:prstGeom>
          <a:gradFill>
            <a:gsLst>
              <a:gs pos="0">
                <a:schemeClr val="accent5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indent="361950" algn="ctr">
              <a:lnSpc>
                <a:spcPts val="16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ctr">
              <a:lnSpc>
                <a:spcPts val="1600"/>
              </a:lnSpc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расходов бюджета территориального фонда формируется нормированный страховой запас, включающий средства: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80819" y="3905792"/>
            <a:ext cx="2769662" cy="2843957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по </a:t>
            </a:r>
            <a:r>
              <a:rPr lang="ru-RU" b="1" dirty="0">
                <a:solidFill>
                  <a:schemeClr val="tx1"/>
                </a:solidFill>
              </a:rPr>
              <a:t>организации дополнительного профессионального образования медицинских работников по программам повышения квалификации,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ятиугольник 33"/>
          <p:cNvSpPr/>
          <p:nvPr/>
        </p:nvSpPr>
        <p:spPr>
          <a:xfrm rot="5400000">
            <a:off x="5627848" y="238368"/>
            <a:ext cx="936305" cy="6264696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1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85097" y="3905793"/>
            <a:ext cx="1928138" cy="2843957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на </a:t>
            </a:r>
            <a:r>
              <a:rPr lang="ru-RU" b="1" dirty="0" smtClean="0">
                <a:solidFill>
                  <a:schemeClr val="tx1"/>
                </a:solidFill>
              </a:rPr>
              <a:t>проведение </a:t>
            </a:r>
            <a:r>
              <a:rPr lang="ru-RU" b="1" dirty="0">
                <a:solidFill>
                  <a:schemeClr val="tx1"/>
                </a:solidFill>
              </a:rPr>
              <a:t>ремонта медицинского оборудования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54790" y="3905792"/>
            <a:ext cx="1928138" cy="2843958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на приобретение </a:t>
            </a:r>
            <a:r>
              <a:rPr lang="ru-RU" b="1" dirty="0" smtClean="0">
                <a:solidFill>
                  <a:schemeClr val="tx1"/>
                </a:solidFill>
              </a:rPr>
              <a:t>медицинского </a:t>
            </a:r>
            <a:r>
              <a:rPr lang="ru-RU" b="1" dirty="0">
                <a:solidFill>
                  <a:schemeClr val="tx1"/>
                </a:solidFill>
              </a:rPr>
              <a:t>оборудования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9242" y="2209862"/>
            <a:ext cx="7915150" cy="498308"/>
          </a:xfrm>
          <a:prstGeom prst="roundRect">
            <a:avLst/>
          </a:prstGeom>
          <a:gradFill>
            <a:gsLst>
              <a:gs pos="0">
                <a:schemeClr val="accent5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indent="361950" algn="ctr">
              <a:lnSpc>
                <a:spcPts val="1600"/>
              </a:lnSpc>
              <a:defRPr/>
            </a:pPr>
            <a:r>
              <a:rPr lang="ru-RU" sz="2400" b="1" dirty="0">
                <a:solidFill>
                  <a:schemeClr val="tx1"/>
                </a:solidFill>
              </a:rPr>
              <a:t>для финансового обеспечения мероприятий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115889"/>
            <a:ext cx="9144000" cy="649287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ru-RU" sz="2400" b="1" dirty="0"/>
              <a:t>                     </a:t>
            </a:r>
            <a:r>
              <a:rPr lang="ru-RU" sz="2400" b="1" dirty="0" smtClean="0"/>
              <a:t> Источники  финансового обеспечения        </a:t>
            </a:r>
            <a:br>
              <a:rPr lang="ru-RU" sz="24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                            повышения квалификации</a:t>
            </a:r>
            <a:endParaRPr lang="ru-RU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65493" y="2834515"/>
            <a:ext cx="2615307" cy="3444849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Средства работодателя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59241" y="1033264"/>
            <a:ext cx="7915150" cy="551696"/>
          </a:xfrm>
          <a:prstGeom prst="roundRect">
            <a:avLst/>
          </a:prstGeom>
          <a:gradFill>
            <a:gsLst>
              <a:gs pos="0">
                <a:schemeClr val="accent5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indent="361950" algn="ctr">
              <a:lnSpc>
                <a:spcPts val="1600"/>
              </a:lnSpc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644640" y="2834515"/>
            <a:ext cx="2377441" cy="3444848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Средства медицинских работников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60120" y="2834516"/>
            <a:ext cx="2518954" cy="3444848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Федеральный бюджет</a:t>
            </a:r>
          </a:p>
          <a:p>
            <a:pPr algn="just"/>
            <a:r>
              <a:rPr lang="ru-RU" sz="2400" b="1" dirty="0" err="1" smtClean="0">
                <a:solidFill>
                  <a:schemeClr val="tx1"/>
                </a:solidFill>
              </a:rPr>
              <a:t>Госзадание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4" name="Пятиугольник 33"/>
          <p:cNvSpPr/>
          <p:nvPr/>
        </p:nvSpPr>
        <p:spPr>
          <a:xfrm rot="5400000">
            <a:off x="5627848" y="-922610"/>
            <a:ext cx="936305" cy="6264696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1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34048" y="2773537"/>
            <a:ext cx="2115778" cy="3444849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Средства </a:t>
            </a:r>
            <a:r>
              <a:rPr lang="ru-RU" sz="2400" b="1" dirty="0" smtClean="0">
                <a:solidFill>
                  <a:schemeClr val="tx1"/>
                </a:solidFill>
              </a:rPr>
              <a:t>        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 </a:t>
            </a:r>
            <a:r>
              <a:rPr lang="ru-RU" sz="2400" b="1" dirty="0" smtClean="0">
                <a:solidFill>
                  <a:schemeClr val="tx1"/>
                </a:solidFill>
              </a:rPr>
              <a:t>ОМС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110574" y="3593321"/>
            <a:ext cx="2562726" cy="20400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599" y="2357967"/>
            <a:ext cx="9838267" cy="404114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7.1) использовать средства нормированного страхового запаса территориального фонда 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порядке, определяемом Правительством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28800" y="152400"/>
            <a:ext cx="9635066" cy="12954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Статья 20. </a:t>
            </a:r>
            <a:r>
              <a:rPr lang="ru-RU" b="1" dirty="0">
                <a:solidFill>
                  <a:schemeClr val="bg1"/>
                </a:solidFill>
              </a:rPr>
              <a:t>Права и обязанности  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             медицинских </a:t>
            </a:r>
            <a:r>
              <a:rPr lang="ru-RU" b="1" dirty="0">
                <a:solidFill>
                  <a:schemeClr val="bg1"/>
                </a:solidFill>
              </a:rPr>
              <a:t>организаций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828800" y="1447800"/>
            <a:ext cx="9635066" cy="685800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effectLst/>
              </a:rPr>
              <a:t>                   </a:t>
            </a:r>
          </a:p>
          <a:p>
            <a:r>
              <a:rPr lang="ru-RU" sz="2900" b="1" dirty="0">
                <a:effectLst/>
              </a:rPr>
              <a:t>                          </a:t>
            </a:r>
            <a:r>
              <a:rPr lang="ru-RU" sz="2900" b="1" dirty="0" smtClean="0">
                <a:effectLst/>
              </a:rPr>
              <a:t>       </a:t>
            </a:r>
            <a:r>
              <a:rPr lang="ru-RU" sz="2900" b="1" dirty="0">
                <a:effectLst/>
              </a:rPr>
              <a:t>Медицинские организации обязаны:</a:t>
            </a:r>
            <a:br>
              <a:rPr lang="ru-RU" sz="2900" b="1" dirty="0">
                <a:effectLst/>
              </a:rPr>
            </a:br>
            <a:endParaRPr lang="ru-RU" sz="2900" b="1" dirty="0"/>
          </a:p>
        </p:txBody>
      </p:sp>
    </p:spTree>
    <p:extLst>
      <p:ext uri="{BB962C8B-B14F-4D97-AF65-F5344CB8AC3E}">
        <p14:creationId xmlns:p14="http://schemas.microsoft.com/office/powerpoint/2010/main" val="271070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0" indent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Постановление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21.04.2016 №332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679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использования медицинскими организациями средств нормированного страхового запаса территориального фонда обязательного медицинского страхования 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оборудования» </a:t>
            </a: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4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28544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РОССИЙСКОЙ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 августа 2015 г. N 599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ВНЕДРЕНИЯ В ПОДВЕДОМСТВЕННЫХ МИНИСТЕРСТВУ ЗДРАВООХРАНЕНИЯ РОССИЙСКОЙ ФЕДЕРАЦИИ ОБРАЗОВАТЕЛЬНЫХ И НАУЧНЫХ ОРГАНИЗАЦИЯХ ПОДГОТОВКИ МЕДИЦИНСКИХ РАБОТНИКОВ ПО ДОПОЛНИТЕЛЬНЫМ ПРОФЕССИОНАЛЬНЫМ ПРОГРАММАМ С ПРИМЕНЕНИЕМ ОБРАЗОВАТЕЛЬНОГО СЕРТИФИКАТА </a:t>
            </a:r>
          </a:p>
        </p:txBody>
      </p:sp>
    </p:spTree>
    <p:extLst>
      <p:ext uri="{BB962C8B-B14F-4D97-AF65-F5344CB8AC3E}">
        <p14:creationId xmlns:p14="http://schemas.microsoft.com/office/powerpoint/2010/main" val="1808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166910"/>
            <a:ext cx="8761412" cy="128089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МИНИСТЕРСТВО ЗДРАВООХРАНЕНИЯ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РОССИЙСКОЙ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ФЕДЕРАЦИИ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67" y="1447799"/>
            <a:ext cx="9973733" cy="502073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ПРИКАЗ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 31 декабря 2013 г. N 1159н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УТВЕРЖДЕНИИ ПОРЯДКА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ВЕДЕНИЯ ПЕРСОНИФИЦИРОВАННОГО УЧЕТА ПРИ ОСУЩЕСТВЛЕНИИ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МЕДИЦИНСКОЙ ДЕЯТЕЛЬНОСТИ ЛИЦ, УЧАСТВУЮЩИХ В ОКАЗАНИИ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МЕДИЦИНСКИХ УСЛУГ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4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667" y="624110"/>
            <a:ext cx="9895945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МИНИСТЕРСТВО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ЗДРАВООХРАНЕНИЯ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РОССИЙСКОЙ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6049" y="1905000"/>
            <a:ext cx="9889065" cy="44196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ПРИКАЗ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 25 февраля 2016 г. N 127н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УТВЕРЖДЕНИИ СРОКОВ И ЭТАПОВ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АККРЕДИТАЦИИ СПЕЦИАЛИСТОВ, А ТАКЖЕ КАТЕГОРИЙ ЛИЦ, ИМЕЮЩИХ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МЕДИЦИНСКОЕ, ФАРМАЦЕВТИЧЕСКОЕ ИЛИ ИНОЕ ОБРАЗОВАНИЕ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ПОДЛЕЖАЩИХ АККРЕДИТАЦИИ СПЕЦИАЛИСТОВ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775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9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ПРИКАЗ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МИНИСТЕРСТВА ЗДРАВООХРАНЕНИЯ  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ЧЕЛЯБИНСКОЙ ОБЛАСТИ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shade val="9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ОТ 19 МАЯ 2016 ГОДА № 788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КРИТЕРИЕВ ОТБОРА 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МЕДИЦИНСКИХ ОРГАНИЗАЦИЙ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2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133" y="251575"/>
            <a:ext cx="9760479" cy="166189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медицинских организаций для включения в план мероприятий по использованию медицинскими организациями средств нормированного страхового запаса Тер. Фонда ОМС для финансового обеспечения мероприятий по организации ДПО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4133" y="1913466"/>
            <a:ext cx="10075334" cy="463973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Медицинский работник, направляемый на ПК, является штатным сотрудником МО, с которым заключен трудовой договор по </a:t>
            </a:r>
            <a:r>
              <a:rPr lang="ru-RU" b="1" dirty="0" smtClean="0"/>
              <a:t>основному  </a:t>
            </a:r>
            <a:r>
              <a:rPr lang="ru-RU" b="1" dirty="0"/>
              <a:t>м</a:t>
            </a:r>
            <a:r>
              <a:rPr lang="ru-RU" b="1" dirty="0" smtClean="0"/>
              <a:t>есту </a:t>
            </a:r>
            <a:r>
              <a:rPr lang="ru-RU" b="1" dirty="0"/>
              <a:t>работы</a:t>
            </a:r>
          </a:p>
          <a:p>
            <a:r>
              <a:rPr lang="ru-RU" b="1" dirty="0"/>
              <a:t>Наличие в лицензии </a:t>
            </a:r>
            <a:r>
              <a:rPr lang="ru-RU" b="1" dirty="0" smtClean="0"/>
              <a:t>медицинской </a:t>
            </a:r>
            <a:r>
              <a:rPr lang="ru-RU" b="1" dirty="0"/>
              <a:t>о</a:t>
            </a:r>
            <a:r>
              <a:rPr lang="ru-RU" b="1" dirty="0" smtClean="0"/>
              <a:t>рганизации </a:t>
            </a:r>
            <a:r>
              <a:rPr lang="ru-RU" b="1" dirty="0"/>
              <a:t>вида работ(услуг, выполняемого) мед. </a:t>
            </a:r>
            <a:r>
              <a:rPr lang="ru-RU" b="1" dirty="0" smtClean="0"/>
              <a:t>работником</a:t>
            </a:r>
            <a:endParaRPr lang="ru-RU" b="1" dirty="0"/>
          </a:p>
          <a:p>
            <a:r>
              <a:rPr lang="ru-RU" b="1" dirty="0"/>
              <a:t>Соответствие </a:t>
            </a:r>
            <a:r>
              <a:rPr lang="ru-RU" b="1" dirty="0" smtClean="0"/>
              <a:t>медицинских работников, </a:t>
            </a:r>
            <a:r>
              <a:rPr lang="ru-RU" b="1" dirty="0"/>
              <a:t>направляемых на ПК, заявляемым требованиям</a:t>
            </a:r>
          </a:p>
          <a:p>
            <a:r>
              <a:rPr lang="ru-RU" b="1" dirty="0"/>
              <a:t>Соблюдение сроков подачи заявки на ПК</a:t>
            </a:r>
          </a:p>
          <a:p>
            <a:r>
              <a:rPr lang="ru-RU" b="1" dirty="0"/>
              <a:t>Потребность в обучении связана с приобретением (вводом в эксплуатацию, ремонтом) медицинского оборудования, используемого в рамках реализации ТП ОМС</a:t>
            </a:r>
          </a:p>
          <a:p>
            <a:r>
              <a:rPr lang="ru-RU" b="1" dirty="0"/>
              <a:t>Соблюдение сроков ПК </a:t>
            </a:r>
            <a:r>
              <a:rPr lang="ru-RU" b="1" dirty="0" smtClean="0"/>
              <a:t>медицинских работников</a:t>
            </a:r>
            <a:endParaRPr lang="ru-RU" b="1" dirty="0"/>
          </a:p>
          <a:p>
            <a:r>
              <a:rPr lang="ru-RU" b="1" dirty="0"/>
              <a:t>Результат обучения направлен на повышение доступности и качества оказания мед. </a:t>
            </a:r>
            <a:r>
              <a:rPr lang="ru-RU" b="1" dirty="0" smtClean="0"/>
              <a:t>помощи </a:t>
            </a:r>
            <a:r>
              <a:rPr lang="ru-RU" b="1" dirty="0"/>
              <a:t>в рамках реализации ТП ОМС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86705" y="2153653"/>
            <a:ext cx="10075334" cy="7940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5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7966" y="728613"/>
            <a:ext cx="6005148" cy="1280890"/>
          </a:xfrm>
        </p:spPr>
        <p:txBody>
          <a:bodyPr>
            <a:normAutofit/>
          </a:bodyPr>
          <a:lstStyle/>
          <a:p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нзд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08.20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75н</a:t>
            </a:r>
            <a:endParaRPr lang="ru-RU" dirty="0"/>
          </a:p>
        </p:txBody>
      </p:sp>
      <p:sp>
        <p:nvSpPr>
          <p:cNvPr id="3" name="object 18"/>
          <p:cNvSpPr txBox="1"/>
          <p:nvPr/>
        </p:nvSpPr>
        <p:spPr>
          <a:xfrm>
            <a:off x="2272937" y="2231208"/>
            <a:ext cx="9052560" cy="32316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114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</a:t>
            </a:r>
            <a:r>
              <a:rPr sz="28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ици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работником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фикации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</a:t>
            </a:r>
            <a:r>
              <a:rPr sz="2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яющей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ьную деяте</a:t>
            </a:r>
            <a:r>
              <a:rPr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ьность,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ения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ните</a:t>
            </a:r>
            <a:r>
              <a:rPr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ьное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sz="2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ное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ание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едств нормиро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анного стра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sz="28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апаса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обя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ьного</a:t>
            </a:r>
            <a:r>
              <a:rPr sz="28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ици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 стра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ания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7891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8"/>
          <p:cNvSpPr txBox="1"/>
          <p:nvPr/>
        </p:nvSpPr>
        <p:spPr>
          <a:xfrm>
            <a:off x="1972491" y="1787434"/>
            <a:ext cx="9868935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marR="45085" algn="just">
              <a:lnSpc>
                <a:spcPct val="100000"/>
              </a:lnSpc>
              <a:spcBef>
                <a:spcPts val="930"/>
              </a:spcBef>
            </a:pPr>
            <a:r>
              <a:rPr sz="2000" spc="-15" dirty="0" err="1" smtClean="0">
                <a:latin typeface="Cambria"/>
                <a:cs typeface="Cambria"/>
              </a:rPr>
              <a:t>Н</a:t>
            </a:r>
            <a:r>
              <a:rPr sz="2000" spc="-5" dirty="0" err="1" smtClean="0">
                <a:latin typeface="Cambria"/>
                <a:cs typeface="Cambria"/>
              </a:rPr>
              <a:t>ал</a:t>
            </a:r>
            <a:r>
              <a:rPr sz="2000" spc="-20" dirty="0" err="1" smtClean="0">
                <a:latin typeface="Cambria"/>
                <a:cs typeface="Cambria"/>
              </a:rPr>
              <a:t>и</a:t>
            </a:r>
            <a:r>
              <a:rPr sz="2000" dirty="0" err="1" smtClean="0">
                <a:latin typeface="Cambria"/>
                <a:cs typeface="Cambria"/>
              </a:rPr>
              <a:t>ч</a:t>
            </a:r>
            <a:r>
              <a:rPr sz="2000" spc="-20" dirty="0" err="1" smtClean="0">
                <a:latin typeface="Cambria"/>
                <a:cs typeface="Cambria"/>
              </a:rPr>
              <a:t>и</a:t>
            </a:r>
            <a:r>
              <a:rPr sz="2000" spc="-10" dirty="0" err="1" smtClean="0">
                <a:latin typeface="Cambria"/>
                <a:cs typeface="Cambria"/>
              </a:rPr>
              <a:t>е</a:t>
            </a:r>
            <a:r>
              <a:rPr sz="2000" dirty="0" smtClean="0">
                <a:latin typeface="Cambria"/>
                <a:cs typeface="Cambria"/>
              </a:rPr>
              <a:t>  </a:t>
            </a:r>
            <a:r>
              <a:rPr sz="2000" spc="100" dirty="0" smtClean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п</a:t>
            </a:r>
            <a:r>
              <a:rPr sz="2000" spc="-10" dirty="0">
                <a:latin typeface="Cambria"/>
                <a:cs typeface="Cambria"/>
              </a:rPr>
              <a:t>р</a:t>
            </a:r>
            <a:r>
              <a:rPr sz="2000" spc="0" dirty="0">
                <a:latin typeface="Cambria"/>
                <a:cs typeface="Cambria"/>
              </a:rPr>
              <a:t>о</a:t>
            </a:r>
            <a:r>
              <a:rPr sz="2000" spc="-15" dirty="0">
                <a:latin typeface="Cambria"/>
                <a:cs typeface="Cambria"/>
              </a:rPr>
              <a:t>г</a:t>
            </a:r>
            <a:r>
              <a:rPr sz="2000" dirty="0">
                <a:latin typeface="Cambria"/>
                <a:cs typeface="Cambria"/>
              </a:rPr>
              <a:t>р</a:t>
            </a:r>
            <a:r>
              <a:rPr sz="2000" spc="-15" dirty="0">
                <a:latin typeface="Cambria"/>
                <a:cs typeface="Cambria"/>
              </a:rPr>
              <a:t>аммы</a:t>
            </a:r>
            <a:r>
              <a:rPr sz="2000" dirty="0">
                <a:latin typeface="Cambria"/>
                <a:cs typeface="Cambria"/>
              </a:rPr>
              <a:t>      </a:t>
            </a:r>
            <a:r>
              <a:rPr sz="2000" spc="-17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в</a:t>
            </a:r>
            <a:r>
              <a:rPr sz="2000" dirty="0">
                <a:latin typeface="Cambria"/>
                <a:cs typeface="Cambria"/>
              </a:rPr>
              <a:t>  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с</a:t>
            </a:r>
            <a:r>
              <a:rPr sz="2000" spc="-5" dirty="0">
                <a:latin typeface="Cambria"/>
                <a:cs typeface="Cambria"/>
              </a:rPr>
              <a:t>п</a:t>
            </a:r>
            <a:r>
              <a:rPr sz="2000" spc="-20" dirty="0">
                <a:latin typeface="Cambria"/>
                <a:cs typeface="Cambria"/>
              </a:rPr>
              <a:t>и</a:t>
            </a:r>
            <a:r>
              <a:rPr sz="2000" dirty="0">
                <a:latin typeface="Cambria"/>
                <a:cs typeface="Cambria"/>
              </a:rPr>
              <a:t>с</a:t>
            </a:r>
            <a:r>
              <a:rPr sz="2000" spc="-20" dirty="0">
                <a:latin typeface="Cambria"/>
                <a:cs typeface="Cambria"/>
              </a:rPr>
              <a:t>к</a:t>
            </a:r>
            <a:r>
              <a:rPr sz="2000" spc="-10" dirty="0">
                <a:latin typeface="Cambria"/>
                <a:cs typeface="Cambria"/>
              </a:rPr>
              <a:t>е</a:t>
            </a:r>
            <a:r>
              <a:rPr sz="2000" dirty="0">
                <a:latin typeface="Cambria"/>
                <a:cs typeface="Cambria"/>
              </a:rPr>
              <a:t>  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образ</a:t>
            </a:r>
            <a:r>
              <a:rPr sz="2000" spc="-5" dirty="0">
                <a:latin typeface="Cambria"/>
                <a:cs typeface="Cambria"/>
              </a:rPr>
              <a:t>о</a:t>
            </a:r>
            <a:r>
              <a:rPr sz="2000" spc="-10" dirty="0">
                <a:latin typeface="Cambria"/>
                <a:cs typeface="Cambria"/>
              </a:rPr>
              <a:t>вате</a:t>
            </a:r>
            <a:r>
              <a:rPr sz="2000" spc="-5" dirty="0">
                <a:latin typeface="Cambria"/>
                <a:cs typeface="Cambria"/>
              </a:rPr>
              <a:t>л</a:t>
            </a:r>
            <a:r>
              <a:rPr sz="2000" spc="-10" dirty="0">
                <a:latin typeface="Cambria"/>
                <a:cs typeface="Cambria"/>
              </a:rPr>
              <a:t>ьных</a:t>
            </a:r>
            <a:r>
              <a:rPr sz="2000" dirty="0">
                <a:latin typeface="Cambria"/>
                <a:cs typeface="Cambria"/>
              </a:rPr>
              <a:t>  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п</a:t>
            </a:r>
            <a:r>
              <a:rPr sz="2000" spc="-10" dirty="0">
                <a:latin typeface="Cambria"/>
                <a:cs typeface="Cambria"/>
              </a:rPr>
              <a:t>ро</a:t>
            </a:r>
            <a:r>
              <a:rPr sz="2000" spc="-15" dirty="0">
                <a:latin typeface="Cambria"/>
                <a:cs typeface="Cambria"/>
              </a:rPr>
              <a:t>г</a:t>
            </a:r>
            <a:r>
              <a:rPr sz="2000" dirty="0">
                <a:latin typeface="Cambria"/>
                <a:cs typeface="Cambria"/>
              </a:rPr>
              <a:t>р</a:t>
            </a:r>
            <a:r>
              <a:rPr sz="2000" spc="-10" dirty="0">
                <a:latin typeface="Cambria"/>
                <a:cs typeface="Cambria"/>
              </a:rPr>
              <a:t>амм</a:t>
            </a:r>
            <a:r>
              <a:rPr sz="2000" dirty="0">
                <a:latin typeface="Cambria"/>
                <a:cs typeface="Cambria"/>
              </a:rPr>
              <a:t>  </a:t>
            </a:r>
            <a:r>
              <a:rPr sz="2000" spc="10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и</a:t>
            </a:r>
            <a:r>
              <a:rPr sz="2000" spc="-10" dirty="0">
                <a:latin typeface="Cambria"/>
                <a:cs typeface="Cambria"/>
              </a:rPr>
              <a:t>нтер</a:t>
            </a:r>
            <a:r>
              <a:rPr sz="2000" spc="-20" dirty="0">
                <a:latin typeface="Cambria"/>
                <a:cs typeface="Cambria"/>
              </a:rPr>
              <a:t>н</a:t>
            </a:r>
            <a:r>
              <a:rPr sz="2000" spc="-10" dirty="0">
                <a:latin typeface="Cambria"/>
                <a:cs typeface="Cambria"/>
              </a:rPr>
              <a:t>ет</a:t>
            </a:r>
            <a:r>
              <a:rPr sz="2000" spc="-15" dirty="0">
                <a:latin typeface="Cambria"/>
                <a:cs typeface="Cambria"/>
              </a:rPr>
              <a:t>-п</a:t>
            </a:r>
            <a:r>
              <a:rPr sz="2000" spc="-10" dirty="0">
                <a:latin typeface="Cambria"/>
                <a:cs typeface="Cambria"/>
              </a:rPr>
              <a:t>о</a:t>
            </a:r>
            <a:r>
              <a:rPr sz="2000" spc="-30" dirty="0">
                <a:latin typeface="Cambria"/>
                <a:cs typeface="Cambria"/>
              </a:rPr>
              <a:t>р</a:t>
            </a:r>
            <a:r>
              <a:rPr sz="2000" dirty="0">
                <a:latin typeface="Cambria"/>
                <a:cs typeface="Cambria"/>
              </a:rPr>
              <a:t>та</a:t>
            </a:r>
            <a:r>
              <a:rPr sz="2000" spc="-10" dirty="0">
                <a:latin typeface="Cambria"/>
                <a:cs typeface="Cambria"/>
              </a:rPr>
              <a:t>ла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(</a:t>
            </a:r>
            <a:r>
              <a:rPr sz="2000" b="1" spc="-15" dirty="0">
                <a:latin typeface="Cambria"/>
                <a:cs typeface="Cambria"/>
              </a:rPr>
              <a:t>По</a:t>
            </a:r>
            <a:r>
              <a:rPr sz="2000" b="1" spc="-20" dirty="0">
                <a:latin typeface="Cambria"/>
                <a:cs typeface="Cambria"/>
              </a:rPr>
              <a:t>р</a:t>
            </a:r>
            <a:r>
              <a:rPr sz="2000" b="1" spc="-5" dirty="0">
                <a:latin typeface="Cambria"/>
                <a:cs typeface="Cambria"/>
              </a:rPr>
              <a:t>т</a:t>
            </a:r>
            <a:r>
              <a:rPr sz="2000" b="1" spc="-10" dirty="0">
                <a:latin typeface="Cambria"/>
                <a:cs typeface="Cambria"/>
              </a:rPr>
              <a:t>а</a:t>
            </a:r>
            <a:r>
              <a:rPr sz="2000" b="1" spc="-5" dirty="0">
                <a:latin typeface="Cambria"/>
                <a:cs typeface="Cambria"/>
              </a:rPr>
              <a:t>л</a:t>
            </a:r>
            <a:r>
              <a:rPr sz="2000" b="1" spc="-10" dirty="0">
                <a:latin typeface="Cambria"/>
                <a:cs typeface="Cambria"/>
              </a:rPr>
              <a:t>а</a:t>
            </a:r>
            <a:r>
              <a:rPr sz="2000" b="1" dirty="0">
                <a:latin typeface="Cambria"/>
                <a:cs typeface="Cambria"/>
              </a:rPr>
              <a:t>  </a:t>
            </a:r>
            <a:r>
              <a:rPr sz="2000" b="1" spc="80" dirty="0">
                <a:latin typeface="Cambria"/>
                <a:cs typeface="Cambria"/>
              </a:rPr>
              <a:t> </a:t>
            </a:r>
            <a:r>
              <a:rPr sz="2000" b="1" spc="-15" dirty="0">
                <a:latin typeface="Cambria"/>
                <a:cs typeface="Cambria"/>
              </a:rPr>
              <a:t>н</a:t>
            </a:r>
            <a:r>
              <a:rPr sz="2000" b="1" spc="-10" dirty="0">
                <a:latin typeface="Cambria"/>
                <a:cs typeface="Cambria"/>
              </a:rPr>
              <a:t>еп</a:t>
            </a:r>
            <a:r>
              <a:rPr sz="2000" b="1" spc="-5" dirty="0">
                <a:latin typeface="Cambria"/>
                <a:cs typeface="Cambria"/>
              </a:rPr>
              <a:t>р</a:t>
            </a:r>
            <a:r>
              <a:rPr sz="2000" b="1" spc="-15" dirty="0">
                <a:latin typeface="Cambria"/>
                <a:cs typeface="Cambria"/>
              </a:rPr>
              <a:t>еры</a:t>
            </a:r>
            <a:r>
              <a:rPr sz="2000" b="1" spc="-20" dirty="0">
                <a:latin typeface="Cambria"/>
                <a:cs typeface="Cambria"/>
              </a:rPr>
              <a:t>в</a:t>
            </a:r>
            <a:r>
              <a:rPr sz="2000" b="1" spc="-15" dirty="0">
                <a:latin typeface="Cambria"/>
                <a:cs typeface="Cambria"/>
              </a:rPr>
              <a:t>н</a:t>
            </a:r>
            <a:r>
              <a:rPr sz="2000" b="1" spc="-10" dirty="0">
                <a:latin typeface="Cambria"/>
                <a:cs typeface="Cambria"/>
              </a:rPr>
              <a:t>о</a:t>
            </a:r>
            <a:r>
              <a:rPr sz="2000" b="1" spc="-30" dirty="0">
                <a:latin typeface="Cambria"/>
                <a:cs typeface="Cambria"/>
              </a:rPr>
              <a:t>г</a:t>
            </a:r>
            <a:r>
              <a:rPr sz="2000" b="1" spc="-10" dirty="0">
                <a:latin typeface="Cambria"/>
                <a:cs typeface="Cambria"/>
              </a:rPr>
              <a:t>о</a:t>
            </a:r>
            <a:r>
              <a:rPr sz="2000" b="1" dirty="0">
                <a:latin typeface="Cambria"/>
                <a:cs typeface="Cambria"/>
              </a:rPr>
              <a:t>  </a:t>
            </a:r>
            <a:r>
              <a:rPr sz="2000" b="1" spc="75" dirty="0">
                <a:latin typeface="Cambria"/>
                <a:cs typeface="Cambria"/>
              </a:rPr>
              <a:t> </a:t>
            </a:r>
            <a:r>
              <a:rPr sz="2000" b="1" spc="-15" dirty="0">
                <a:latin typeface="Cambria"/>
                <a:cs typeface="Cambria"/>
              </a:rPr>
              <a:t>м</a:t>
            </a:r>
            <a:r>
              <a:rPr sz="2000" b="1" spc="0" dirty="0">
                <a:latin typeface="Cambria"/>
                <a:cs typeface="Cambria"/>
              </a:rPr>
              <a:t>е</a:t>
            </a:r>
            <a:r>
              <a:rPr sz="2000" b="1" spc="-10" dirty="0">
                <a:latin typeface="Cambria"/>
                <a:cs typeface="Cambria"/>
              </a:rPr>
              <a:t>дици</a:t>
            </a:r>
            <a:r>
              <a:rPr sz="2000" b="1" spc="-5" dirty="0">
                <a:latin typeface="Cambria"/>
                <a:cs typeface="Cambria"/>
              </a:rPr>
              <a:t>н</a:t>
            </a:r>
            <a:r>
              <a:rPr sz="2000" b="1" spc="-20" dirty="0">
                <a:latin typeface="Cambria"/>
                <a:cs typeface="Cambria"/>
              </a:rPr>
              <a:t>с</a:t>
            </a:r>
            <a:r>
              <a:rPr sz="2000" b="1" spc="-45" dirty="0">
                <a:latin typeface="Cambria"/>
                <a:cs typeface="Cambria"/>
              </a:rPr>
              <a:t>к</a:t>
            </a:r>
            <a:r>
              <a:rPr sz="2000" b="1" spc="-10" dirty="0">
                <a:latin typeface="Cambria"/>
                <a:cs typeface="Cambria"/>
              </a:rPr>
              <a:t>о</a:t>
            </a:r>
            <a:r>
              <a:rPr sz="2000" b="1" spc="-30" dirty="0">
                <a:latin typeface="Cambria"/>
                <a:cs typeface="Cambria"/>
              </a:rPr>
              <a:t>г</a:t>
            </a:r>
            <a:r>
              <a:rPr sz="2000" b="1" spc="-10" dirty="0">
                <a:latin typeface="Cambria"/>
                <a:cs typeface="Cambria"/>
              </a:rPr>
              <a:t>о</a:t>
            </a:r>
            <a:r>
              <a:rPr sz="2000" b="1" dirty="0">
                <a:latin typeface="Cambria"/>
                <a:cs typeface="Cambria"/>
              </a:rPr>
              <a:t>  </a:t>
            </a:r>
            <a:r>
              <a:rPr sz="2000" b="1" spc="8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и</a:t>
            </a:r>
            <a:r>
              <a:rPr sz="2000" b="1" dirty="0">
                <a:latin typeface="Cambria"/>
                <a:cs typeface="Cambria"/>
              </a:rPr>
              <a:t>  </a:t>
            </a:r>
            <a:r>
              <a:rPr sz="2000" b="1" spc="95" dirty="0">
                <a:latin typeface="Cambria"/>
                <a:cs typeface="Cambria"/>
              </a:rPr>
              <a:t> </a:t>
            </a:r>
            <a:r>
              <a:rPr sz="2000" b="1" spc="-15" dirty="0">
                <a:latin typeface="Cambria"/>
                <a:cs typeface="Cambria"/>
              </a:rPr>
              <a:t>фа</a:t>
            </a:r>
            <a:r>
              <a:rPr sz="2000" b="1" spc="-20" dirty="0">
                <a:latin typeface="Cambria"/>
                <a:cs typeface="Cambria"/>
              </a:rPr>
              <a:t>р</a:t>
            </a:r>
            <a:r>
              <a:rPr sz="2000" b="1" spc="-5" dirty="0">
                <a:latin typeface="Cambria"/>
                <a:cs typeface="Cambria"/>
              </a:rPr>
              <a:t>м</a:t>
            </a:r>
            <a:r>
              <a:rPr sz="2000" b="1" spc="-10" dirty="0">
                <a:latin typeface="Cambria"/>
                <a:cs typeface="Cambria"/>
              </a:rPr>
              <a:t>аце</a:t>
            </a:r>
            <a:r>
              <a:rPr sz="2000" b="1" dirty="0">
                <a:latin typeface="Cambria"/>
                <a:cs typeface="Cambria"/>
              </a:rPr>
              <a:t>в</a:t>
            </a:r>
            <a:r>
              <a:rPr sz="2000" b="1" spc="-10" dirty="0">
                <a:latin typeface="Cambria"/>
                <a:cs typeface="Cambria"/>
              </a:rPr>
              <a:t>ти</a:t>
            </a:r>
            <a:r>
              <a:rPr sz="2000" b="1" spc="-20" dirty="0">
                <a:latin typeface="Cambria"/>
                <a:cs typeface="Cambria"/>
              </a:rPr>
              <a:t>ч</a:t>
            </a:r>
            <a:r>
              <a:rPr sz="2000" b="1" spc="-10" dirty="0">
                <a:latin typeface="Cambria"/>
                <a:cs typeface="Cambria"/>
              </a:rPr>
              <a:t>е</a:t>
            </a:r>
            <a:r>
              <a:rPr sz="2000" b="1" spc="-5" dirty="0">
                <a:latin typeface="Cambria"/>
                <a:cs typeface="Cambria"/>
              </a:rPr>
              <a:t>с</a:t>
            </a:r>
            <a:r>
              <a:rPr sz="2000" b="1" spc="-45" dirty="0">
                <a:latin typeface="Cambria"/>
                <a:cs typeface="Cambria"/>
              </a:rPr>
              <a:t>к</a:t>
            </a:r>
            <a:r>
              <a:rPr sz="2000" b="1" spc="-10" dirty="0">
                <a:latin typeface="Cambria"/>
                <a:cs typeface="Cambria"/>
              </a:rPr>
              <a:t>о</a:t>
            </a:r>
            <a:r>
              <a:rPr sz="2000" b="1" spc="-30" dirty="0">
                <a:latin typeface="Cambria"/>
                <a:cs typeface="Cambria"/>
              </a:rPr>
              <a:t>г</a:t>
            </a:r>
            <a:r>
              <a:rPr sz="2000" b="1" spc="-10" dirty="0">
                <a:latin typeface="Cambria"/>
                <a:cs typeface="Cambria"/>
              </a:rPr>
              <a:t>о</a:t>
            </a:r>
            <a:r>
              <a:rPr sz="2000" b="1" dirty="0">
                <a:latin typeface="Cambria"/>
                <a:cs typeface="Cambria"/>
              </a:rPr>
              <a:t>  </a:t>
            </a:r>
            <a:r>
              <a:rPr sz="2000" b="1" spc="8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образо</a:t>
            </a:r>
            <a:r>
              <a:rPr sz="2000" b="1" dirty="0">
                <a:latin typeface="Cambria"/>
                <a:cs typeface="Cambria"/>
              </a:rPr>
              <a:t>в</a:t>
            </a:r>
            <a:r>
              <a:rPr sz="2000" b="1" spc="-5" dirty="0">
                <a:latin typeface="Cambria"/>
                <a:cs typeface="Cambria"/>
              </a:rPr>
              <a:t>а</a:t>
            </a:r>
            <a:r>
              <a:rPr sz="2000" b="1" spc="-15" dirty="0">
                <a:latin typeface="Cambria"/>
                <a:cs typeface="Cambria"/>
              </a:rPr>
              <a:t>н</a:t>
            </a:r>
            <a:r>
              <a:rPr sz="2000" b="1" spc="-10" dirty="0">
                <a:latin typeface="Cambria"/>
                <a:cs typeface="Cambria"/>
              </a:rPr>
              <a:t>ия Минзд</a:t>
            </a:r>
            <a:r>
              <a:rPr sz="2000" b="1" spc="-20" dirty="0">
                <a:latin typeface="Cambria"/>
                <a:cs typeface="Cambria"/>
              </a:rPr>
              <a:t>р</a:t>
            </a:r>
            <a:r>
              <a:rPr sz="2000" b="1" spc="-10" dirty="0">
                <a:latin typeface="Cambria"/>
                <a:cs typeface="Cambria"/>
              </a:rPr>
              <a:t>ава</a:t>
            </a:r>
            <a:r>
              <a:rPr sz="2000" b="1" spc="25" dirty="0">
                <a:latin typeface="Cambria"/>
                <a:cs typeface="Cambria"/>
              </a:rPr>
              <a:t> </a:t>
            </a:r>
            <a:r>
              <a:rPr sz="2000" b="1" spc="-45" dirty="0">
                <a:latin typeface="Cambria"/>
                <a:cs typeface="Cambria"/>
              </a:rPr>
              <a:t>Р</a:t>
            </a:r>
            <a:r>
              <a:rPr sz="2000" b="1" spc="-10" dirty="0">
                <a:latin typeface="Cambria"/>
                <a:cs typeface="Cambria"/>
              </a:rPr>
              <a:t>о</a:t>
            </a:r>
            <a:r>
              <a:rPr sz="2000" b="1" spc="-25" dirty="0">
                <a:latin typeface="Cambria"/>
                <a:cs typeface="Cambria"/>
              </a:rPr>
              <a:t>с</a:t>
            </a:r>
            <a:r>
              <a:rPr sz="2000" b="1" spc="-10" dirty="0">
                <a:latin typeface="Cambria"/>
                <a:cs typeface="Cambria"/>
              </a:rPr>
              <a:t>сии</a:t>
            </a:r>
            <a:r>
              <a:rPr sz="2000" b="1" spc="2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ed</a:t>
            </a:r>
            <a:r>
              <a:rPr sz="2000" b="1" spc="-20" dirty="0">
                <a:latin typeface="Cambria"/>
                <a:cs typeface="Cambria"/>
              </a:rPr>
              <a:t>u</a:t>
            </a:r>
            <a:r>
              <a:rPr sz="2000" b="1" spc="-5" dirty="0">
                <a:latin typeface="Cambria"/>
                <a:cs typeface="Cambria"/>
              </a:rPr>
              <a:t>.</a:t>
            </a:r>
            <a:r>
              <a:rPr sz="2000" b="1" spc="-40" dirty="0">
                <a:latin typeface="Cambria"/>
                <a:cs typeface="Cambria"/>
              </a:rPr>
              <a:t>r</a:t>
            </a:r>
            <a:r>
              <a:rPr sz="2000" b="1" spc="-15" dirty="0">
                <a:latin typeface="Cambria"/>
                <a:cs typeface="Cambria"/>
              </a:rPr>
              <a:t>osminzd</a:t>
            </a:r>
            <a:r>
              <a:rPr sz="2000" b="1" spc="-40" dirty="0">
                <a:latin typeface="Cambria"/>
                <a:cs typeface="Cambria"/>
              </a:rPr>
              <a:t>r</a:t>
            </a:r>
            <a:r>
              <a:rPr sz="2000" b="1" spc="-60" dirty="0">
                <a:latin typeface="Cambria"/>
                <a:cs typeface="Cambria"/>
              </a:rPr>
              <a:t>a</a:t>
            </a:r>
            <a:r>
              <a:rPr sz="2000" b="1" spc="-150" dirty="0">
                <a:latin typeface="Cambria"/>
                <a:cs typeface="Cambria"/>
              </a:rPr>
              <a:t>v</a:t>
            </a:r>
            <a:r>
              <a:rPr sz="2000" b="1" spc="-5" dirty="0">
                <a:latin typeface="Cambria"/>
                <a:cs typeface="Cambria"/>
              </a:rPr>
              <a:t>.</a:t>
            </a:r>
            <a:r>
              <a:rPr sz="2000" b="1" spc="-15" dirty="0">
                <a:latin typeface="Cambria"/>
                <a:cs typeface="Cambria"/>
              </a:rPr>
              <a:t>ru</a:t>
            </a:r>
            <a:r>
              <a:rPr sz="2000" spc="-10" dirty="0">
                <a:latin typeface="Cambria"/>
                <a:cs typeface="Cambria"/>
              </a:rPr>
              <a:t>)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54610" algn="just">
              <a:lnSpc>
                <a:spcPct val="100000"/>
              </a:lnSpc>
            </a:pPr>
            <a:r>
              <a:rPr sz="2000" spc="-10" dirty="0" err="1" smtClean="0">
                <a:latin typeface="Cambria"/>
                <a:cs typeface="Cambria"/>
              </a:rPr>
              <a:t>В</a:t>
            </a:r>
            <a:r>
              <a:rPr sz="2000" spc="-30" dirty="0" err="1" smtClean="0">
                <a:latin typeface="Cambria"/>
                <a:cs typeface="Cambria"/>
              </a:rPr>
              <a:t>ы</a:t>
            </a:r>
            <a:r>
              <a:rPr sz="2000" spc="-20" dirty="0" err="1" smtClean="0">
                <a:latin typeface="Cambria"/>
                <a:cs typeface="Cambria"/>
              </a:rPr>
              <a:t>п</a:t>
            </a:r>
            <a:r>
              <a:rPr sz="2000" spc="-10" dirty="0" err="1" smtClean="0">
                <a:latin typeface="Cambria"/>
                <a:cs typeface="Cambria"/>
              </a:rPr>
              <a:t>ол</a:t>
            </a:r>
            <a:r>
              <a:rPr sz="2000" spc="-20" dirty="0" err="1" smtClean="0">
                <a:latin typeface="Cambria"/>
                <a:cs typeface="Cambria"/>
              </a:rPr>
              <a:t>н</a:t>
            </a:r>
            <a:r>
              <a:rPr sz="2000" spc="-10" dirty="0" err="1" smtClean="0">
                <a:latin typeface="Cambria"/>
                <a:cs typeface="Cambria"/>
              </a:rPr>
              <a:t>е</a:t>
            </a:r>
            <a:r>
              <a:rPr sz="2000" spc="-15" dirty="0" err="1" smtClean="0">
                <a:latin typeface="Cambria"/>
                <a:cs typeface="Cambria"/>
              </a:rPr>
              <a:t>н</a:t>
            </a:r>
            <a:r>
              <a:rPr sz="2000" spc="-20" dirty="0" err="1" smtClean="0">
                <a:latin typeface="Cambria"/>
                <a:cs typeface="Cambria"/>
              </a:rPr>
              <a:t>и</a:t>
            </a:r>
            <a:r>
              <a:rPr sz="2000" spc="-10" dirty="0" err="1" smtClean="0">
                <a:latin typeface="Cambria"/>
                <a:cs typeface="Cambria"/>
              </a:rPr>
              <a:t>е</a:t>
            </a:r>
            <a:r>
              <a:rPr sz="2000" spc="40" dirty="0" smtClean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п</a:t>
            </a:r>
            <a:r>
              <a:rPr sz="2000" spc="-10" dirty="0">
                <a:latin typeface="Cambria"/>
                <a:cs typeface="Cambria"/>
              </a:rPr>
              <a:t>ри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реа</a:t>
            </a:r>
            <a:r>
              <a:rPr sz="2000" spc="-20" dirty="0">
                <a:latin typeface="Cambria"/>
                <a:cs typeface="Cambria"/>
              </a:rPr>
              <a:t>ли</a:t>
            </a:r>
            <a:r>
              <a:rPr sz="2000" spc="-10" dirty="0">
                <a:latin typeface="Cambria"/>
                <a:cs typeface="Cambria"/>
              </a:rPr>
              <a:t>зации</a:t>
            </a:r>
            <a:r>
              <a:rPr sz="2000" spc="4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п</a:t>
            </a:r>
            <a:r>
              <a:rPr sz="2000" spc="-10" dirty="0">
                <a:latin typeface="Cambria"/>
                <a:cs typeface="Cambria"/>
              </a:rPr>
              <a:t>рогра</a:t>
            </a:r>
            <a:r>
              <a:rPr sz="2000" spc="-30" dirty="0">
                <a:latin typeface="Cambria"/>
                <a:cs typeface="Cambria"/>
              </a:rPr>
              <a:t>м</a:t>
            </a:r>
            <a:r>
              <a:rPr sz="2000" spc="-25" dirty="0">
                <a:latin typeface="Cambria"/>
                <a:cs typeface="Cambria"/>
              </a:rPr>
              <a:t>м</a:t>
            </a:r>
            <a:r>
              <a:rPr sz="2000" spc="-15" dirty="0">
                <a:latin typeface="Cambria"/>
                <a:cs typeface="Cambria"/>
              </a:rPr>
              <a:t>ы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н</a:t>
            </a:r>
            <a:r>
              <a:rPr sz="2000" spc="-10" dirty="0">
                <a:latin typeface="Cambria"/>
                <a:cs typeface="Cambria"/>
              </a:rPr>
              <a:t>е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м</a:t>
            </a:r>
            <a:r>
              <a:rPr sz="2000" spc="-10" dirty="0">
                <a:latin typeface="Cambria"/>
                <a:cs typeface="Cambria"/>
              </a:rPr>
              <a:t>е</a:t>
            </a:r>
            <a:r>
              <a:rPr sz="2000" spc="-15" dirty="0">
                <a:latin typeface="Cambria"/>
                <a:cs typeface="Cambria"/>
              </a:rPr>
              <a:t>н</a:t>
            </a:r>
            <a:r>
              <a:rPr sz="2000" spc="-10" dirty="0">
                <a:latin typeface="Cambria"/>
                <a:cs typeface="Cambria"/>
              </a:rPr>
              <a:t>ее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о</a:t>
            </a:r>
            <a:r>
              <a:rPr sz="2000" spc="-10" dirty="0">
                <a:latin typeface="Cambria"/>
                <a:cs typeface="Cambria"/>
              </a:rPr>
              <a:t>д</a:t>
            </a:r>
            <a:r>
              <a:rPr sz="2000" spc="-20" dirty="0">
                <a:latin typeface="Cambria"/>
                <a:cs typeface="Cambria"/>
              </a:rPr>
              <a:t>н</a:t>
            </a:r>
            <a:r>
              <a:rPr sz="2000" spc="-10" dirty="0">
                <a:latin typeface="Cambria"/>
                <a:cs typeface="Cambria"/>
              </a:rPr>
              <a:t>ого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и</a:t>
            </a:r>
            <a:r>
              <a:rPr sz="2000" spc="-10" dirty="0">
                <a:latin typeface="Cambria"/>
                <a:cs typeface="Cambria"/>
              </a:rPr>
              <a:t>з</a:t>
            </a:r>
            <a:r>
              <a:rPr sz="2000" spc="2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чет</a:t>
            </a:r>
            <a:r>
              <a:rPr sz="2000" spc="-20" dirty="0">
                <a:latin typeface="Cambria"/>
                <a:cs typeface="Cambria"/>
              </a:rPr>
              <a:t>ы</a:t>
            </a:r>
            <a:r>
              <a:rPr sz="2000" spc="-10" dirty="0">
                <a:latin typeface="Cambria"/>
                <a:cs typeface="Cambria"/>
              </a:rPr>
              <a:t>р</a:t>
            </a:r>
            <a:r>
              <a:rPr sz="2000" spc="-35" dirty="0">
                <a:latin typeface="Cambria"/>
                <a:cs typeface="Cambria"/>
              </a:rPr>
              <a:t>е</a:t>
            </a:r>
            <a:r>
              <a:rPr sz="2000" spc="-10" dirty="0">
                <a:latin typeface="Cambria"/>
                <a:cs typeface="Cambria"/>
              </a:rPr>
              <a:t>х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у</a:t>
            </a:r>
            <a:r>
              <a:rPr sz="2000" spc="-10" dirty="0">
                <a:latin typeface="Cambria"/>
                <a:cs typeface="Cambria"/>
              </a:rPr>
              <a:t>слов</a:t>
            </a:r>
            <a:r>
              <a:rPr sz="2000" spc="-20" dirty="0">
                <a:latin typeface="Cambria"/>
                <a:cs typeface="Cambria"/>
              </a:rPr>
              <a:t>и</a:t>
            </a:r>
            <a:r>
              <a:rPr sz="2000" spc="-15" dirty="0">
                <a:latin typeface="Cambria"/>
                <a:cs typeface="Cambria"/>
              </a:rPr>
              <a:t>й</a:t>
            </a:r>
            <a:r>
              <a:rPr sz="2000" spc="-5" dirty="0">
                <a:latin typeface="Cambria"/>
                <a:cs typeface="Cambria"/>
              </a:rPr>
              <a:t>:</a:t>
            </a:r>
            <a:endParaRPr sz="2000" dirty="0">
              <a:latin typeface="Cambria"/>
              <a:cs typeface="Cambria"/>
            </a:endParaRPr>
          </a:p>
          <a:p>
            <a:pPr marL="340995" indent="-286385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41630" algn="l"/>
              </a:tabLst>
            </a:pPr>
            <a:r>
              <a:rPr sz="2000" b="1" spc="-15" dirty="0">
                <a:latin typeface="Cambria"/>
                <a:cs typeface="Cambria"/>
              </a:rPr>
              <a:t>р</a:t>
            </a:r>
            <a:r>
              <a:rPr sz="2000" b="1" spc="-10" dirty="0">
                <a:latin typeface="Cambria"/>
                <a:cs typeface="Cambria"/>
              </a:rPr>
              <a:t>еализация</a:t>
            </a:r>
            <a:r>
              <a:rPr sz="2000" b="1" spc="35" dirty="0">
                <a:latin typeface="Cambria"/>
                <a:cs typeface="Cambria"/>
              </a:rPr>
              <a:t> </a:t>
            </a:r>
            <a:r>
              <a:rPr sz="2000" b="1" spc="-15" dirty="0">
                <a:latin typeface="Cambria"/>
                <a:cs typeface="Cambria"/>
              </a:rPr>
              <a:t>ч</a:t>
            </a:r>
            <a:r>
              <a:rPr sz="2000" b="1" spc="-10" dirty="0">
                <a:latin typeface="Cambria"/>
                <a:cs typeface="Cambria"/>
              </a:rPr>
              <a:t>а</a:t>
            </a:r>
            <a:r>
              <a:rPr sz="2000" b="1" spc="-20" dirty="0">
                <a:latin typeface="Cambria"/>
                <a:cs typeface="Cambria"/>
              </a:rPr>
              <a:t>с</a:t>
            </a:r>
            <a:r>
              <a:rPr sz="2000" b="1" spc="-10" dirty="0">
                <a:latin typeface="Cambria"/>
                <a:cs typeface="Cambria"/>
              </a:rPr>
              <a:t>ти</a:t>
            </a:r>
            <a:r>
              <a:rPr sz="2000" b="1" spc="-20" dirty="0">
                <a:latin typeface="Cambria"/>
                <a:cs typeface="Cambria"/>
              </a:rPr>
              <a:t>ч</a:t>
            </a:r>
            <a:r>
              <a:rPr sz="2000" b="1" spc="-10" dirty="0">
                <a:latin typeface="Cambria"/>
                <a:cs typeface="Cambria"/>
              </a:rPr>
              <a:t>но</a:t>
            </a:r>
            <a:r>
              <a:rPr sz="2000" b="1" spc="3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или</a:t>
            </a:r>
            <a:r>
              <a:rPr sz="2000" b="1" spc="1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полностью</a:t>
            </a:r>
            <a:r>
              <a:rPr sz="2000" b="1" spc="3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в</a:t>
            </a:r>
            <a:r>
              <a:rPr sz="2000" b="1" spc="-5" dirty="0">
                <a:latin typeface="Cambria"/>
                <a:cs typeface="Cambria"/>
              </a:rPr>
              <a:t> </a:t>
            </a:r>
            <a:r>
              <a:rPr sz="2000" b="1" spc="-15" dirty="0">
                <a:latin typeface="Cambria"/>
                <a:cs typeface="Cambria"/>
              </a:rPr>
              <a:t>ф</a:t>
            </a:r>
            <a:r>
              <a:rPr sz="2000" b="1" spc="-5" dirty="0">
                <a:latin typeface="Cambria"/>
                <a:cs typeface="Cambria"/>
              </a:rPr>
              <a:t>о</a:t>
            </a:r>
            <a:r>
              <a:rPr sz="2000" b="1" spc="-15" dirty="0">
                <a:latin typeface="Cambria"/>
                <a:cs typeface="Cambria"/>
              </a:rPr>
              <a:t>р</a:t>
            </a:r>
            <a:r>
              <a:rPr sz="2000" b="1" spc="-10" dirty="0">
                <a:latin typeface="Cambria"/>
                <a:cs typeface="Cambria"/>
              </a:rPr>
              <a:t>ме</a:t>
            </a:r>
            <a:r>
              <a:rPr sz="2000" b="1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с</a:t>
            </a:r>
            <a:r>
              <a:rPr sz="2000" b="1" spc="-20" dirty="0">
                <a:latin typeface="Cambria"/>
                <a:cs typeface="Cambria"/>
              </a:rPr>
              <a:t>т</a:t>
            </a:r>
            <a:r>
              <a:rPr sz="2000" b="1" spc="-10" dirty="0">
                <a:latin typeface="Cambria"/>
                <a:cs typeface="Cambria"/>
              </a:rPr>
              <a:t>а</a:t>
            </a:r>
            <a:r>
              <a:rPr sz="2000" b="1" spc="-25" dirty="0">
                <a:latin typeface="Cambria"/>
                <a:cs typeface="Cambria"/>
              </a:rPr>
              <a:t>ж</a:t>
            </a:r>
            <a:r>
              <a:rPr sz="2000" b="1" spc="-10" dirty="0">
                <a:latin typeface="Cambria"/>
                <a:cs typeface="Cambria"/>
              </a:rPr>
              <a:t>ировк</a:t>
            </a:r>
            <a:r>
              <a:rPr sz="2000" b="1" spc="-5" dirty="0">
                <a:latin typeface="Cambria"/>
                <a:cs typeface="Cambria"/>
              </a:rPr>
              <a:t>и;</a:t>
            </a:r>
            <a:endParaRPr sz="2000" dirty="0">
              <a:latin typeface="Cambria"/>
              <a:cs typeface="Cambria"/>
            </a:endParaRPr>
          </a:p>
          <a:p>
            <a:pPr marL="340995" indent="-286385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41630" algn="l"/>
              </a:tabLst>
            </a:pPr>
            <a:r>
              <a:rPr sz="2000" b="1" spc="-10" dirty="0">
                <a:latin typeface="Cambria"/>
                <a:cs typeface="Cambria"/>
              </a:rPr>
              <a:t>использ</a:t>
            </a:r>
            <a:r>
              <a:rPr sz="2000" b="1" spc="-5" dirty="0">
                <a:latin typeface="Cambria"/>
                <a:cs typeface="Cambria"/>
              </a:rPr>
              <a:t>о</a:t>
            </a:r>
            <a:r>
              <a:rPr sz="2000" b="1" spc="-10" dirty="0">
                <a:latin typeface="Cambria"/>
                <a:cs typeface="Cambria"/>
              </a:rPr>
              <a:t>ва</a:t>
            </a:r>
            <a:r>
              <a:rPr sz="2000" b="1" spc="-20" dirty="0">
                <a:latin typeface="Cambria"/>
                <a:cs typeface="Cambria"/>
              </a:rPr>
              <a:t>н</a:t>
            </a:r>
            <a:r>
              <a:rPr sz="2000" b="1" spc="-10" dirty="0">
                <a:latin typeface="Cambria"/>
                <a:cs typeface="Cambria"/>
              </a:rPr>
              <a:t>ие</a:t>
            </a:r>
            <a:r>
              <a:rPr sz="2000" b="1" spc="3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сим</a:t>
            </a:r>
            <a:r>
              <a:rPr sz="2000" b="1" spc="-125" dirty="0">
                <a:latin typeface="Cambria"/>
                <a:cs typeface="Cambria"/>
              </a:rPr>
              <a:t>у</a:t>
            </a:r>
            <a:r>
              <a:rPr sz="2000" b="1" spc="-10" dirty="0">
                <a:latin typeface="Cambria"/>
                <a:cs typeface="Cambria"/>
              </a:rPr>
              <a:t>ляци</a:t>
            </a:r>
            <a:r>
              <a:rPr sz="2000" b="1" spc="-5" dirty="0">
                <a:latin typeface="Cambria"/>
                <a:cs typeface="Cambria"/>
              </a:rPr>
              <a:t>о</a:t>
            </a:r>
            <a:r>
              <a:rPr sz="2000" b="1" spc="-10" dirty="0">
                <a:latin typeface="Cambria"/>
                <a:cs typeface="Cambria"/>
              </a:rPr>
              <a:t>н</a:t>
            </a:r>
            <a:r>
              <a:rPr sz="2000" b="1" spc="-20" dirty="0">
                <a:latin typeface="Cambria"/>
                <a:cs typeface="Cambria"/>
              </a:rPr>
              <a:t>н</a:t>
            </a:r>
            <a:r>
              <a:rPr sz="2000" b="1" spc="-15" dirty="0">
                <a:latin typeface="Cambria"/>
                <a:cs typeface="Cambria"/>
              </a:rPr>
              <a:t>ых</a:t>
            </a:r>
            <a:r>
              <a:rPr sz="2000" b="1" spc="35" dirty="0">
                <a:latin typeface="Cambria"/>
                <a:cs typeface="Cambria"/>
              </a:rPr>
              <a:t> </a:t>
            </a:r>
            <a:r>
              <a:rPr sz="2000" b="1" spc="-50" dirty="0">
                <a:latin typeface="Cambria"/>
                <a:cs typeface="Cambria"/>
              </a:rPr>
              <a:t>т</a:t>
            </a:r>
            <a:r>
              <a:rPr sz="2000" b="1" spc="-45" dirty="0">
                <a:latin typeface="Cambria"/>
                <a:cs typeface="Cambria"/>
              </a:rPr>
              <a:t>е</a:t>
            </a:r>
            <a:r>
              <a:rPr sz="2000" b="1" spc="-10" dirty="0">
                <a:latin typeface="Cambria"/>
                <a:cs typeface="Cambria"/>
              </a:rPr>
              <a:t>хнологи</a:t>
            </a:r>
            <a:r>
              <a:rPr sz="2000" b="1" spc="-5" dirty="0">
                <a:latin typeface="Cambria"/>
                <a:cs typeface="Cambria"/>
              </a:rPr>
              <a:t>й;</a:t>
            </a:r>
            <a:endParaRPr sz="2000" dirty="0">
              <a:latin typeface="Cambria"/>
              <a:cs typeface="Cambria"/>
            </a:endParaRPr>
          </a:p>
          <a:p>
            <a:pPr marL="340995" indent="-286385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41630" algn="l"/>
              </a:tabLst>
            </a:pPr>
            <a:r>
              <a:rPr sz="2000" b="1" spc="-15" dirty="0">
                <a:latin typeface="Cambria"/>
                <a:cs typeface="Cambria"/>
              </a:rPr>
              <a:t>прим</a:t>
            </a:r>
            <a:r>
              <a:rPr sz="2000" b="1" spc="-5" dirty="0">
                <a:latin typeface="Cambria"/>
                <a:cs typeface="Cambria"/>
              </a:rPr>
              <a:t>е</a:t>
            </a:r>
            <a:r>
              <a:rPr sz="2000" b="1" spc="-10" dirty="0">
                <a:latin typeface="Cambria"/>
                <a:cs typeface="Cambria"/>
              </a:rPr>
              <a:t>нение</a:t>
            </a:r>
            <a:r>
              <a:rPr sz="2000" b="1" spc="15" dirty="0">
                <a:latin typeface="Cambria"/>
                <a:cs typeface="Cambria"/>
              </a:rPr>
              <a:t> </a:t>
            </a:r>
            <a:r>
              <a:rPr sz="2000" b="1" spc="-20" dirty="0">
                <a:latin typeface="Cambria"/>
                <a:cs typeface="Cambria"/>
              </a:rPr>
              <a:t>Д</a:t>
            </a:r>
            <a:r>
              <a:rPr sz="2000" b="1" spc="-60" dirty="0">
                <a:latin typeface="Cambria"/>
                <a:cs typeface="Cambria"/>
              </a:rPr>
              <a:t>О</a:t>
            </a:r>
            <a:r>
              <a:rPr sz="2000" b="1" spc="-15" dirty="0">
                <a:latin typeface="Cambria"/>
                <a:cs typeface="Cambria"/>
              </a:rPr>
              <a:t>Т</a:t>
            </a:r>
            <a:r>
              <a:rPr sz="2000" b="1" spc="2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и</a:t>
            </a:r>
            <a:r>
              <a:rPr sz="2000" b="1" spc="1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Э</a:t>
            </a:r>
            <a:r>
              <a:rPr sz="2000" b="1" spc="-25" dirty="0">
                <a:latin typeface="Cambria"/>
                <a:cs typeface="Cambria"/>
              </a:rPr>
              <a:t>О</a:t>
            </a:r>
            <a:r>
              <a:rPr sz="2000" b="1" spc="-5" dirty="0">
                <a:latin typeface="Cambria"/>
                <a:cs typeface="Cambria"/>
              </a:rPr>
              <a:t>;</a:t>
            </a:r>
            <a:endParaRPr sz="2000" dirty="0">
              <a:latin typeface="Cambria"/>
              <a:cs typeface="Cambria"/>
            </a:endParaRPr>
          </a:p>
          <a:p>
            <a:pPr marL="340995" indent="-286385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41630" algn="l"/>
              </a:tabLst>
            </a:pPr>
            <a:r>
              <a:rPr sz="2000" b="1" spc="-15" dirty="0">
                <a:latin typeface="Cambria"/>
                <a:cs typeface="Cambria"/>
              </a:rPr>
              <a:t>р</a:t>
            </a:r>
            <a:r>
              <a:rPr sz="2000" b="1" spc="-10" dirty="0">
                <a:latin typeface="Cambria"/>
                <a:cs typeface="Cambria"/>
              </a:rPr>
              <a:t>еализация</a:t>
            </a:r>
            <a:r>
              <a:rPr sz="2000" b="1" spc="3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в</a:t>
            </a:r>
            <a:r>
              <a:rPr sz="2000" b="1" spc="-5" dirty="0">
                <a:latin typeface="Cambria"/>
                <a:cs typeface="Cambria"/>
              </a:rPr>
              <a:t> </a:t>
            </a:r>
            <a:r>
              <a:rPr sz="2000" b="1" spc="-30" dirty="0">
                <a:latin typeface="Cambria"/>
                <a:cs typeface="Cambria"/>
              </a:rPr>
              <a:t>с</a:t>
            </a:r>
            <a:r>
              <a:rPr sz="2000" b="1" spc="-10" dirty="0">
                <a:latin typeface="Cambria"/>
                <a:cs typeface="Cambria"/>
              </a:rPr>
              <a:t>е</a:t>
            </a:r>
            <a:r>
              <a:rPr sz="2000" b="1" spc="-50" dirty="0">
                <a:latin typeface="Cambria"/>
                <a:cs typeface="Cambria"/>
              </a:rPr>
              <a:t>т</a:t>
            </a:r>
            <a:r>
              <a:rPr sz="2000" b="1" spc="-10" dirty="0">
                <a:latin typeface="Cambria"/>
                <a:cs typeface="Cambria"/>
              </a:rPr>
              <a:t>ев</a:t>
            </a:r>
            <a:r>
              <a:rPr sz="2000" b="1" spc="-5" dirty="0">
                <a:latin typeface="Cambria"/>
                <a:cs typeface="Cambria"/>
              </a:rPr>
              <a:t>о</a:t>
            </a:r>
            <a:r>
              <a:rPr sz="2000" b="1" spc="-10" dirty="0">
                <a:latin typeface="Cambria"/>
                <a:cs typeface="Cambria"/>
              </a:rPr>
              <a:t>й</a:t>
            </a:r>
            <a:r>
              <a:rPr sz="2000" b="1" spc="20" dirty="0">
                <a:latin typeface="Cambria"/>
                <a:cs typeface="Cambria"/>
              </a:rPr>
              <a:t> </a:t>
            </a:r>
            <a:r>
              <a:rPr sz="2000" b="1" spc="-15" dirty="0">
                <a:latin typeface="Cambria"/>
                <a:cs typeface="Cambria"/>
              </a:rPr>
              <a:t>ф</a:t>
            </a:r>
            <a:r>
              <a:rPr sz="2000" b="1" spc="-5" dirty="0">
                <a:latin typeface="Cambria"/>
                <a:cs typeface="Cambria"/>
              </a:rPr>
              <a:t>о</a:t>
            </a:r>
            <a:r>
              <a:rPr sz="2000" b="1" spc="-15" dirty="0">
                <a:latin typeface="Cambria"/>
                <a:cs typeface="Cambria"/>
              </a:rPr>
              <a:t>рм</a:t>
            </a:r>
            <a:r>
              <a:rPr sz="2000" b="1" spc="-5" dirty="0">
                <a:latin typeface="Cambria"/>
                <a:cs typeface="Cambria"/>
              </a:rPr>
              <a:t>е</a:t>
            </a:r>
            <a:r>
              <a:rPr sz="2000" spc="-5" dirty="0">
                <a:latin typeface="Cambria"/>
                <a:cs typeface="Cambria"/>
              </a:rPr>
              <a:t>;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7465" marR="47625" algn="just">
              <a:lnSpc>
                <a:spcPct val="100000"/>
              </a:lnSpc>
            </a:pPr>
            <a:r>
              <a:rPr sz="2400" spc="-45" dirty="0" err="1" smtClean="0">
                <a:latin typeface="Cambria"/>
                <a:cs typeface="Cambria"/>
              </a:rPr>
              <a:t>Р</a:t>
            </a:r>
            <a:r>
              <a:rPr sz="2400" spc="-10" dirty="0" err="1" smtClean="0">
                <a:latin typeface="Cambria"/>
                <a:cs typeface="Cambria"/>
              </a:rPr>
              <a:t>е</a:t>
            </a:r>
            <a:r>
              <a:rPr sz="2400" dirty="0" err="1" smtClean="0">
                <a:latin typeface="Cambria"/>
                <a:cs typeface="Cambria"/>
              </a:rPr>
              <a:t>а</a:t>
            </a:r>
            <a:r>
              <a:rPr sz="2400" spc="-5" dirty="0" err="1" smtClean="0">
                <a:latin typeface="Cambria"/>
                <a:cs typeface="Cambria"/>
              </a:rPr>
              <a:t>л</a:t>
            </a:r>
            <a:r>
              <a:rPr sz="2400" spc="-20" dirty="0" err="1" smtClean="0">
                <a:latin typeface="Cambria"/>
                <a:cs typeface="Cambria"/>
              </a:rPr>
              <a:t>и</a:t>
            </a:r>
            <a:r>
              <a:rPr sz="2400" dirty="0" err="1" smtClean="0">
                <a:latin typeface="Cambria"/>
                <a:cs typeface="Cambria"/>
              </a:rPr>
              <a:t>з</a:t>
            </a:r>
            <a:r>
              <a:rPr sz="2400" spc="-10" dirty="0" err="1" smtClean="0">
                <a:latin typeface="Cambria"/>
                <a:cs typeface="Cambria"/>
              </a:rPr>
              <a:t>а</a:t>
            </a:r>
            <a:r>
              <a:rPr sz="2400" dirty="0" err="1" smtClean="0">
                <a:latin typeface="Cambria"/>
                <a:cs typeface="Cambria"/>
              </a:rPr>
              <a:t>ц</a:t>
            </a:r>
            <a:r>
              <a:rPr sz="2400" spc="-20" dirty="0" err="1" smtClean="0">
                <a:latin typeface="Cambria"/>
                <a:cs typeface="Cambria"/>
              </a:rPr>
              <a:t>и</a:t>
            </a:r>
            <a:r>
              <a:rPr sz="2400" spc="-10" dirty="0" err="1" smtClean="0">
                <a:latin typeface="Cambria"/>
                <a:cs typeface="Cambria"/>
              </a:rPr>
              <a:t>я</a:t>
            </a:r>
            <a:r>
              <a:rPr sz="2400" spc="90" dirty="0" smtClean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н</a:t>
            </a:r>
            <a:r>
              <a:rPr sz="2400" spc="-5" dirty="0">
                <a:latin typeface="Cambria"/>
                <a:cs typeface="Cambria"/>
              </a:rPr>
              <a:t>а</a:t>
            </a:r>
            <a:r>
              <a:rPr sz="2400" spc="-10" dirty="0">
                <a:latin typeface="Cambria"/>
                <a:cs typeface="Cambria"/>
              </a:rPr>
              <a:t>правлена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н</a:t>
            </a:r>
            <a:r>
              <a:rPr sz="2400" spc="-10" dirty="0">
                <a:latin typeface="Cambria"/>
                <a:cs typeface="Cambria"/>
              </a:rPr>
              <a:t>а</a:t>
            </a:r>
            <a:r>
              <a:rPr sz="2400" spc="6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о</a:t>
            </a:r>
            <a:r>
              <a:rPr sz="2400" spc="-5" dirty="0">
                <a:latin typeface="Cambria"/>
                <a:cs typeface="Cambria"/>
              </a:rPr>
              <a:t>с</a:t>
            </a:r>
            <a:r>
              <a:rPr sz="2400" spc="-10" dirty="0">
                <a:latin typeface="Cambria"/>
                <a:cs typeface="Cambria"/>
              </a:rPr>
              <a:t>воен</a:t>
            </a:r>
            <a:r>
              <a:rPr sz="2400" spc="-20" dirty="0">
                <a:latin typeface="Cambria"/>
                <a:cs typeface="Cambria"/>
              </a:rPr>
              <a:t>и</a:t>
            </a:r>
            <a:r>
              <a:rPr sz="2400" spc="-10" dirty="0">
                <a:latin typeface="Cambria"/>
                <a:cs typeface="Cambria"/>
              </a:rPr>
              <a:t>е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з</a:t>
            </a:r>
            <a:r>
              <a:rPr sz="2400" spc="-5" dirty="0">
                <a:latin typeface="Cambria"/>
                <a:cs typeface="Cambria"/>
              </a:rPr>
              <a:t>н</a:t>
            </a:r>
            <a:r>
              <a:rPr sz="2400" spc="-10" dirty="0">
                <a:latin typeface="Cambria"/>
                <a:cs typeface="Cambria"/>
              </a:rPr>
              <a:t>а</a:t>
            </a:r>
            <a:r>
              <a:rPr sz="2400" spc="-5" dirty="0">
                <a:latin typeface="Cambria"/>
                <a:cs typeface="Cambria"/>
              </a:rPr>
              <a:t>н</a:t>
            </a:r>
            <a:r>
              <a:rPr sz="2400" spc="-10" dirty="0">
                <a:latin typeface="Cambria"/>
                <a:cs typeface="Cambria"/>
              </a:rPr>
              <a:t>ий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и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пр</a:t>
            </a:r>
            <a:r>
              <a:rPr sz="2400" spc="-15" dirty="0">
                <a:latin typeface="Cambria"/>
                <a:cs typeface="Cambria"/>
              </a:rPr>
              <a:t>и</a:t>
            </a:r>
            <a:r>
              <a:rPr sz="2400" spc="-10" dirty="0">
                <a:latin typeface="Cambria"/>
                <a:cs typeface="Cambria"/>
              </a:rPr>
              <a:t>обретен</a:t>
            </a:r>
            <a:r>
              <a:rPr sz="2400" spc="-20" dirty="0">
                <a:latin typeface="Cambria"/>
                <a:cs typeface="Cambria"/>
              </a:rPr>
              <a:t>и</a:t>
            </a:r>
            <a:r>
              <a:rPr sz="2400" spc="-10" dirty="0">
                <a:latin typeface="Cambria"/>
                <a:cs typeface="Cambria"/>
              </a:rPr>
              <a:t>е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умений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и</a:t>
            </a:r>
            <a:r>
              <a:rPr sz="2400" spc="6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н</a:t>
            </a:r>
            <a:r>
              <a:rPr sz="2400" spc="-10" dirty="0">
                <a:latin typeface="Cambria"/>
                <a:cs typeface="Cambria"/>
              </a:rPr>
              <a:t>а</a:t>
            </a:r>
            <a:r>
              <a:rPr sz="2400" spc="0" dirty="0">
                <a:latin typeface="Cambria"/>
                <a:cs typeface="Cambria"/>
              </a:rPr>
              <a:t>в</a:t>
            </a:r>
            <a:r>
              <a:rPr sz="2400" spc="-25" dirty="0">
                <a:latin typeface="Cambria"/>
                <a:cs typeface="Cambria"/>
              </a:rPr>
              <a:t>ык</a:t>
            </a:r>
            <a:r>
              <a:rPr sz="2400" spc="-10" dirty="0">
                <a:latin typeface="Cambria"/>
                <a:cs typeface="Cambria"/>
              </a:rPr>
              <a:t>ов</a:t>
            </a:r>
            <a:r>
              <a:rPr sz="2400" spc="90" dirty="0">
                <a:latin typeface="Cambria"/>
                <a:cs typeface="Cambria"/>
              </a:rPr>
              <a:t> </a:t>
            </a:r>
            <a:r>
              <a:rPr sz="2400" spc="20" dirty="0">
                <a:latin typeface="Cambria"/>
                <a:cs typeface="Cambria"/>
              </a:rPr>
              <a:t>д</a:t>
            </a:r>
            <a:r>
              <a:rPr sz="2400" spc="-10" dirty="0">
                <a:latin typeface="Cambria"/>
                <a:cs typeface="Cambria"/>
              </a:rPr>
              <a:t>ля оказ</a:t>
            </a:r>
            <a:r>
              <a:rPr sz="2400" dirty="0">
                <a:latin typeface="Cambria"/>
                <a:cs typeface="Cambria"/>
              </a:rPr>
              <a:t>а</a:t>
            </a:r>
            <a:r>
              <a:rPr sz="2400" spc="-10" dirty="0">
                <a:latin typeface="Cambria"/>
                <a:cs typeface="Cambria"/>
              </a:rPr>
              <a:t>н</a:t>
            </a:r>
            <a:r>
              <a:rPr sz="2400" spc="-20" dirty="0">
                <a:latin typeface="Cambria"/>
                <a:cs typeface="Cambria"/>
              </a:rPr>
              <a:t>и</a:t>
            </a:r>
            <a:r>
              <a:rPr sz="2400" spc="-10" dirty="0">
                <a:latin typeface="Cambria"/>
                <a:cs typeface="Cambria"/>
              </a:rPr>
              <a:t>я</a:t>
            </a:r>
            <a:r>
              <a:rPr sz="2400" dirty="0">
                <a:latin typeface="Cambria"/>
                <a:cs typeface="Cambria"/>
              </a:rPr>
              <a:t>    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м</a:t>
            </a:r>
            <a:r>
              <a:rPr sz="2400" spc="-10" dirty="0">
                <a:latin typeface="Cambria"/>
                <a:cs typeface="Cambria"/>
              </a:rPr>
              <a:t>ед</a:t>
            </a:r>
            <a:r>
              <a:rPr sz="2400" spc="-25" dirty="0">
                <a:latin typeface="Cambria"/>
                <a:cs typeface="Cambria"/>
              </a:rPr>
              <a:t>и</a:t>
            </a:r>
            <a:r>
              <a:rPr sz="2400" dirty="0">
                <a:latin typeface="Cambria"/>
                <a:cs typeface="Cambria"/>
              </a:rPr>
              <a:t>ц</a:t>
            </a:r>
            <a:r>
              <a:rPr sz="2400" spc="-20" dirty="0">
                <a:latin typeface="Cambria"/>
                <a:cs typeface="Cambria"/>
              </a:rPr>
              <a:t>и</a:t>
            </a:r>
            <a:r>
              <a:rPr sz="2400" spc="-15" dirty="0">
                <a:latin typeface="Cambria"/>
                <a:cs typeface="Cambria"/>
              </a:rPr>
              <a:t>н</a:t>
            </a:r>
            <a:r>
              <a:rPr sz="2400" spc="-10" dirty="0">
                <a:latin typeface="Cambria"/>
                <a:cs typeface="Cambria"/>
              </a:rPr>
              <a:t>с</a:t>
            </a:r>
            <a:r>
              <a:rPr sz="2400" spc="-20" dirty="0">
                <a:latin typeface="Cambria"/>
                <a:cs typeface="Cambria"/>
              </a:rPr>
              <a:t>к</a:t>
            </a:r>
            <a:r>
              <a:rPr sz="2400" dirty="0">
                <a:latin typeface="Cambria"/>
                <a:cs typeface="Cambria"/>
              </a:rPr>
              <a:t>о</a:t>
            </a:r>
            <a:r>
              <a:rPr sz="2400" spc="-10" dirty="0">
                <a:latin typeface="Cambria"/>
                <a:cs typeface="Cambria"/>
              </a:rPr>
              <a:t>й</a:t>
            </a:r>
            <a:r>
              <a:rPr sz="2400" dirty="0">
                <a:latin typeface="Cambria"/>
                <a:cs typeface="Cambria"/>
              </a:rPr>
              <a:t>    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п</a:t>
            </a:r>
            <a:r>
              <a:rPr sz="2400" dirty="0">
                <a:latin typeface="Cambria"/>
                <a:cs typeface="Cambria"/>
              </a:rPr>
              <a:t>о</a:t>
            </a:r>
            <a:r>
              <a:rPr sz="2400" spc="-15" dirty="0">
                <a:latin typeface="Cambria"/>
                <a:cs typeface="Cambria"/>
              </a:rPr>
              <a:t>м</a:t>
            </a:r>
            <a:r>
              <a:rPr sz="2400" spc="-5" dirty="0">
                <a:latin typeface="Cambria"/>
                <a:cs typeface="Cambria"/>
              </a:rPr>
              <a:t>о</a:t>
            </a:r>
            <a:r>
              <a:rPr sz="2400" spc="-15" dirty="0">
                <a:latin typeface="Cambria"/>
                <a:cs typeface="Cambria"/>
              </a:rPr>
              <a:t>щи</a:t>
            </a:r>
            <a:r>
              <a:rPr sz="2400" dirty="0">
                <a:latin typeface="Cambria"/>
                <a:cs typeface="Cambria"/>
              </a:rPr>
              <a:t>    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в</a:t>
            </a:r>
            <a:r>
              <a:rPr sz="2400" dirty="0">
                <a:latin typeface="Cambria"/>
                <a:cs typeface="Cambria"/>
              </a:rPr>
              <a:t>    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b="1" spc="-20" dirty="0">
                <a:latin typeface="Cambria"/>
                <a:cs typeface="Cambria"/>
              </a:rPr>
              <a:t>р</a:t>
            </a:r>
            <a:r>
              <a:rPr sz="2400" b="1" spc="-10" dirty="0">
                <a:latin typeface="Cambria"/>
                <a:cs typeface="Cambria"/>
              </a:rPr>
              <a:t>ам</a:t>
            </a:r>
            <a:r>
              <a:rPr sz="2400" b="1" dirty="0">
                <a:latin typeface="Cambria"/>
                <a:cs typeface="Cambria"/>
              </a:rPr>
              <a:t>к</a:t>
            </a:r>
            <a:r>
              <a:rPr sz="2400" b="1" spc="-10" dirty="0">
                <a:latin typeface="Cambria"/>
                <a:cs typeface="Cambria"/>
              </a:rPr>
              <a:t>ах</a:t>
            </a:r>
            <a:r>
              <a:rPr sz="2400" b="1" dirty="0">
                <a:latin typeface="Cambria"/>
                <a:cs typeface="Cambria"/>
              </a:rPr>
              <a:t>    </a:t>
            </a:r>
            <a:r>
              <a:rPr sz="2400" b="1" spc="100" dirty="0">
                <a:latin typeface="Cambria"/>
                <a:cs typeface="Cambria"/>
              </a:rPr>
              <a:t> </a:t>
            </a:r>
            <a:r>
              <a:rPr sz="2400" b="1" spc="-55" dirty="0">
                <a:latin typeface="Cambria"/>
                <a:cs typeface="Cambria"/>
              </a:rPr>
              <a:t>т</a:t>
            </a:r>
            <a:r>
              <a:rPr sz="2400" b="1" dirty="0">
                <a:latin typeface="Cambria"/>
                <a:cs typeface="Cambria"/>
              </a:rPr>
              <a:t>е</a:t>
            </a:r>
            <a:r>
              <a:rPr sz="2400" b="1" spc="-20" dirty="0">
                <a:latin typeface="Cambria"/>
                <a:cs typeface="Cambria"/>
              </a:rPr>
              <a:t>рр</a:t>
            </a:r>
            <a:r>
              <a:rPr sz="2400" b="1" dirty="0">
                <a:latin typeface="Cambria"/>
                <a:cs typeface="Cambria"/>
              </a:rPr>
              <a:t>и</a:t>
            </a:r>
            <a:r>
              <a:rPr sz="2400" b="1" spc="-55" dirty="0">
                <a:latin typeface="Cambria"/>
                <a:cs typeface="Cambria"/>
              </a:rPr>
              <a:t>т</a:t>
            </a:r>
            <a:r>
              <a:rPr sz="2400" b="1" dirty="0">
                <a:latin typeface="Cambria"/>
                <a:cs typeface="Cambria"/>
              </a:rPr>
              <a:t>о</a:t>
            </a:r>
            <a:r>
              <a:rPr sz="2400" b="1" spc="-20" dirty="0">
                <a:latin typeface="Cambria"/>
                <a:cs typeface="Cambria"/>
              </a:rPr>
              <a:t>р</a:t>
            </a:r>
            <a:r>
              <a:rPr sz="2400" b="1" dirty="0">
                <a:latin typeface="Cambria"/>
                <a:cs typeface="Cambria"/>
              </a:rPr>
              <a:t>и</a:t>
            </a:r>
            <a:r>
              <a:rPr sz="2400" b="1" spc="-10" dirty="0">
                <a:latin typeface="Cambria"/>
                <a:cs typeface="Cambria"/>
              </a:rPr>
              <a:t>альных</a:t>
            </a:r>
            <a:r>
              <a:rPr sz="2400" b="1" dirty="0">
                <a:latin typeface="Cambria"/>
                <a:cs typeface="Cambria"/>
              </a:rPr>
              <a:t>    </a:t>
            </a:r>
            <a:r>
              <a:rPr sz="2400" b="1" spc="100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п</a:t>
            </a:r>
            <a:r>
              <a:rPr sz="2400" b="1" spc="-20" dirty="0">
                <a:latin typeface="Cambria"/>
                <a:cs typeface="Cambria"/>
              </a:rPr>
              <a:t>р</a:t>
            </a:r>
            <a:r>
              <a:rPr sz="2400" b="1" spc="-10" dirty="0">
                <a:latin typeface="Cambria"/>
                <a:cs typeface="Cambria"/>
              </a:rPr>
              <a:t>ог</a:t>
            </a:r>
            <a:r>
              <a:rPr sz="2400" b="1" spc="-5" dirty="0">
                <a:latin typeface="Cambria"/>
                <a:cs typeface="Cambria"/>
              </a:rPr>
              <a:t>р</a:t>
            </a:r>
            <a:r>
              <a:rPr sz="2400" b="1" spc="-15" dirty="0">
                <a:latin typeface="Cambria"/>
                <a:cs typeface="Cambria"/>
              </a:rPr>
              <a:t>амм</a:t>
            </a:r>
            <a:r>
              <a:rPr sz="2400" b="1" spc="-10" dirty="0">
                <a:latin typeface="Cambria"/>
                <a:cs typeface="Cambria"/>
              </a:rPr>
              <a:t> обяза</a:t>
            </a:r>
            <a:r>
              <a:rPr sz="2400" b="1" spc="-55" dirty="0">
                <a:latin typeface="Cambria"/>
                <a:cs typeface="Cambria"/>
              </a:rPr>
              <a:t>т</a:t>
            </a:r>
            <a:r>
              <a:rPr sz="2400" b="1" spc="-10" dirty="0">
                <a:latin typeface="Cambria"/>
                <a:cs typeface="Cambria"/>
              </a:rPr>
              <a:t>ельно</a:t>
            </a:r>
            <a:r>
              <a:rPr sz="2400" b="1" spc="-35" dirty="0">
                <a:latin typeface="Cambria"/>
                <a:cs typeface="Cambria"/>
              </a:rPr>
              <a:t>г</a:t>
            </a:r>
            <a:r>
              <a:rPr sz="2400" b="1" spc="-10" dirty="0">
                <a:latin typeface="Cambria"/>
                <a:cs typeface="Cambria"/>
              </a:rPr>
              <a:t>о</a:t>
            </a:r>
            <a:r>
              <a:rPr sz="2400" b="1" spc="3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медиц</a:t>
            </a:r>
            <a:r>
              <a:rPr sz="2400" b="1" spc="-5" dirty="0">
                <a:latin typeface="Cambria"/>
                <a:cs typeface="Cambria"/>
              </a:rPr>
              <a:t>и</a:t>
            </a:r>
            <a:r>
              <a:rPr sz="2400" b="1" spc="-10" dirty="0">
                <a:latin typeface="Cambria"/>
                <a:cs typeface="Cambria"/>
              </a:rPr>
              <a:t>н</a:t>
            </a:r>
            <a:r>
              <a:rPr sz="2400" b="1" spc="-20" dirty="0">
                <a:latin typeface="Cambria"/>
                <a:cs typeface="Cambria"/>
              </a:rPr>
              <a:t>с</a:t>
            </a:r>
            <a:r>
              <a:rPr sz="2400" b="1" spc="-45" dirty="0">
                <a:latin typeface="Cambria"/>
                <a:cs typeface="Cambria"/>
              </a:rPr>
              <a:t>к</a:t>
            </a:r>
            <a:r>
              <a:rPr sz="2400" b="1" spc="-10" dirty="0">
                <a:latin typeface="Cambria"/>
                <a:cs typeface="Cambria"/>
              </a:rPr>
              <a:t>о</a:t>
            </a:r>
            <a:r>
              <a:rPr sz="2400" b="1" spc="-30" dirty="0">
                <a:latin typeface="Cambria"/>
                <a:cs typeface="Cambria"/>
              </a:rPr>
              <a:t>г</a:t>
            </a:r>
            <a:r>
              <a:rPr sz="2400" b="1" spc="-10" dirty="0">
                <a:latin typeface="Cambria"/>
                <a:cs typeface="Cambria"/>
              </a:rPr>
              <a:t>о</a:t>
            </a:r>
            <a:r>
              <a:rPr sz="2400" b="1" spc="2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с</a:t>
            </a:r>
            <a:r>
              <a:rPr sz="2400" b="1" spc="-20" dirty="0">
                <a:latin typeface="Cambria"/>
                <a:cs typeface="Cambria"/>
              </a:rPr>
              <a:t>т</a:t>
            </a:r>
            <a:r>
              <a:rPr sz="2400" b="1" spc="-15" dirty="0">
                <a:latin typeface="Cambria"/>
                <a:cs typeface="Cambria"/>
              </a:rPr>
              <a:t>р</a:t>
            </a:r>
            <a:r>
              <a:rPr sz="2400" b="1" spc="-10" dirty="0">
                <a:latin typeface="Cambria"/>
                <a:cs typeface="Cambria"/>
              </a:rPr>
              <a:t>а</a:t>
            </a:r>
            <a:r>
              <a:rPr sz="2400" b="1" spc="-50" dirty="0">
                <a:latin typeface="Cambria"/>
                <a:cs typeface="Cambria"/>
              </a:rPr>
              <a:t>х</a:t>
            </a:r>
            <a:r>
              <a:rPr sz="2400" b="1" spc="-10" dirty="0">
                <a:latin typeface="Cambria"/>
                <a:cs typeface="Cambria"/>
              </a:rPr>
              <a:t>ования</a:t>
            </a:r>
            <a:r>
              <a:rPr sz="2400" b="1" spc="40" dirty="0">
                <a:latin typeface="Cambria"/>
                <a:cs typeface="Cambria"/>
              </a:rPr>
              <a:t> </a:t>
            </a:r>
            <a:r>
              <a:rPr sz="2400" b="1" spc="-15" dirty="0">
                <a:latin typeface="Cambria"/>
                <a:cs typeface="Cambria"/>
              </a:rPr>
              <a:t>н</a:t>
            </a:r>
            <a:r>
              <a:rPr sz="2400" b="1" spc="-10" dirty="0">
                <a:latin typeface="Cambria"/>
                <a:cs typeface="Cambria"/>
              </a:rPr>
              <a:t>а</a:t>
            </a:r>
            <a:r>
              <a:rPr sz="2400" b="1" spc="5" dirty="0">
                <a:latin typeface="Cambria"/>
                <a:cs typeface="Cambria"/>
              </a:rPr>
              <a:t> </a:t>
            </a:r>
            <a:r>
              <a:rPr sz="2400" b="1" spc="-50" dirty="0">
                <a:latin typeface="Cambria"/>
                <a:cs typeface="Cambria"/>
              </a:rPr>
              <a:t>т</a:t>
            </a:r>
            <a:r>
              <a:rPr sz="2400" b="1" spc="-10" dirty="0">
                <a:latin typeface="Cambria"/>
                <a:cs typeface="Cambria"/>
              </a:rPr>
              <a:t>е</a:t>
            </a:r>
            <a:r>
              <a:rPr sz="2400" b="1" spc="-5" dirty="0">
                <a:latin typeface="Cambria"/>
                <a:cs typeface="Cambria"/>
              </a:rPr>
              <a:t>к</a:t>
            </a:r>
            <a:r>
              <a:rPr sz="2400" b="1" spc="-15" dirty="0">
                <a:latin typeface="Cambria"/>
                <a:cs typeface="Cambria"/>
              </a:rPr>
              <a:t>ущий</a:t>
            </a:r>
            <a:r>
              <a:rPr sz="2400" b="1" spc="35" dirty="0">
                <a:latin typeface="Cambria"/>
                <a:cs typeface="Cambria"/>
              </a:rPr>
              <a:t> </a:t>
            </a:r>
            <a:r>
              <a:rPr sz="2400" b="1" spc="-15" dirty="0">
                <a:latin typeface="Cambria"/>
                <a:cs typeface="Cambria"/>
              </a:rPr>
              <a:t>фин</a:t>
            </a:r>
            <a:r>
              <a:rPr sz="2400" b="1" spc="-20" dirty="0">
                <a:latin typeface="Cambria"/>
                <a:cs typeface="Cambria"/>
              </a:rPr>
              <a:t>а</a:t>
            </a:r>
            <a:r>
              <a:rPr sz="2400" b="1" spc="-10" dirty="0">
                <a:latin typeface="Cambria"/>
                <a:cs typeface="Cambria"/>
              </a:rPr>
              <a:t>н</a:t>
            </a:r>
            <a:r>
              <a:rPr sz="2400" b="1" spc="-35" dirty="0">
                <a:latin typeface="Cambria"/>
                <a:cs typeface="Cambria"/>
              </a:rPr>
              <a:t>с</a:t>
            </a:r>
            <a:r>
              <a:rPr sz="2400" b="1" spc="-15" dirty="0">
                <a:latin typeface="Cambria"/>
                <a:cs typeface="Cambria"/>
              </a:rPr>
              <a:t>овый</a:t>
            </a:r>
            <a:r>
              <a:rPr sz="2400" b="1" spc="40" dirty="0">
                <a:latin typeface="Cambria"/>
                <a:cs typeface="Cambria"/>
              </a:rPr>
              <a:t> </a:t>
            </a:r>
            <a:r>
              <a:rPr sz="2400" b="1" spc="-35" dirty="0">
                <a:latin typeface="Cambria"/>
                <a:cs typeface="Cambria"/>
              </a:rPr>
              <a:t>г</a:t>
            </a:r>
            <a:r>
              <a:rPr sz="2400" b="1" spc="-80" dirty="0">
                <a:latin typeface="Cambria"/>
                <a:cs typeface="Cambria"/>
              </a:rPr>
              <a:t>о</a:t>
            </a:r>
            <a:r>
              <a:rPr sz="2400" b="1" spc="-10" dirty="0">
                <a:latin typeface="Cambria"/>
                <a:cs typeface="Cambria"/>
              </a:rPr>
              <a:t>д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01484" y="232224"/>
            <a:ext cx="8911687" cy="128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890" marR="5080" indent="215900">
              <a:lnSpc>
                <a:spcPct val="100000"/>
              </a:lnSpc>
            </a:pPr>
            <a:r>
              <a:rPr sz="2800" b="1" dirty="0"/>
              <a:t>О</a:t>
            </a:r>
            <a:r>
              <a:rPr sz="2800" b="1" spc="-10" dirty="0"/>
              <a:t>С</a:t>
            </a:r>
            <a:r>
              <a:rPr sz="2800" b="1" dirty="0"/>
              <a:t>О</a:t>
            </a:r>
            <a:r>
              <a:rPr sz="2800" b="1" spc="-10" dirty="0"/>
              <a:t>Б</a:t>
            </a:r>
            <a:r>
              <a:rPr sz="2800" b="1" dirty="0"/>
              <a:t>ЕННО</a:t>
            </a:r>
            <a:r>
              <a:rPr sz="2800" b="1" spc="-10" dirty="0"/>
              <a:t>С</a:t>
            </a:r>
            <a:r>
              <a:rPr sz="2800" b="1" dirty="0"/>
              <a:t>ТИ</a:t>
            </a:r>
            <a:r>
              <a:rPr sz="2800" b="1" spc="10" dirty="0"/>
              <a:t> </a:t>
            </a:r>
            <a:r>
              <a:rPr sz="2800" b="1" spc="-10" dirty="0"/>
              <a:t>П</a:t>
            </a:r>
            <a:r>
              <a:rPr sz="2800" b="1" dirty="0"/>
              <a:t>РОГ</a:t>
            </a:r>
            <a:r>
              <a:rPr sz="2800" b="1" spc="-95" dirty="0"/>
              <a:t>Р</a:t>
            </a:r>
            <a:r>
              <a:rPr sz="2800" b="1" dirty="0"/>
              <a:t>АММ</a:t>
            </a:r>
            <a:r>
              <a:rPr sz="2800" b="1" spc="10" dirty="0"/>
              <a:t> </a:t>
            </a:r>
            <a:r>
              <a:rPr sz="2800" b="1" spc="-10" dirty="0"/>
              <a:t>П</a:t>
            </a:r>
            <a:r>
              <a:rPr sz="2800" b="1" dirty="0"/>
              <a:t>О</a:t>
            </a:r>
            <a:r>
              <a:rPr sz="2800" b="1" spc="-10" dirty="0"/>
              <a:t>В</a:t>
            </a:r>
            <a:r>
              <a:rPr sz="2800" b="1" dirty="0"/>
              <a:t>Ы</a:t>
            </a:r>
            <a:r>
              <a:rPr sz="2800" b="1" spc="5" dirty="0"/>
              <a:t>Ш</a:t>
            </a:r>
            <a:r>
              <a:rPr sz="2800" b="1" dirty="0"/>
              <a:t>ЕНИЯ К</a:t>
            </a:r>
            <a:r>
              <a:rPr sz="2800" b="1" spc="-30" dirty="0"/>
              <a:t>В</a:t>
            </a:r>
            <a:r>
              <a:rPr sz="2800" b="1" dirty="0"/>
              <a:t>АЛИФ</a:t>
            </a:r>
            <a:r>
              <a:rPr sz="2800" b="1" spc="5" dirty="0"/>
              <a:t>И</a:t>
            </a:r>
            <a:r>
              <a:rPr sz="2800" b="1" spc="-10" dirty="0"/>
              <a:t>К</a:t>
            </a:r>
            <a:r>
              <a:rPr sz="2800" b="1" dirty="0"/>
              <a:t>АЦ</a:t>
            </a:r>
            <a:r>
              <a:rPr sz="2800" b="1" spc="5" dirty="0"/>
              <a:t>И</a:t>
            </a:r>
            <a:r>
              <a:rPr sz="2800" b="1" dirty="0"/>
              <a:t>И, Ф</a:t>
            </a:r>
            <a:r>
              <a:rPr sz="2800" b="1" spc="5" dirty="0"/>
              <a:t>И</a:t>
            </a:r>
            <a:r>
              <a:rPr sz="2800" b="1" dirty="0"/>
              <a:t>НАНСИ</a:t>
            </a:r>
            <a:r>
              <a:rPr sz="2800" b="1" spc="-10" dirty="0"/>
              <a:t>Р</a:t>
            </a:r>
            <a:r>
              <a:rPr sz="2800" b="1" dirty="0"/>
              <a:t>УЕМЫХ</a:t>
            </a:r>
            <a:r>
              <a:rPr sz="2800" b="1" spc="-10" dirty="0"/>
              <a:t> </a:t>
            </a:r>
            <a:r>
              <a:rPr sz="2800" b="1" spc="-20" dirty="0"/>
              <a:t>З</a:t>
            </a:r>
            <a:r>
              <a:rPr sz="2800" b="1" dirty="0"/>
              <a:t>А С</a:t>
            </a:r>
            <a:r>
              <a:rPr sz="2800" b="1" spc="-10" dirty="0"/>
              <a:t>Ч</a:t>
            </a:r>
            <a:r>
              <a:rPr sz="2800" b="1" dirty="0"/>
              <a:t>ЕТ</a:t>
            </a:r>
            <a:r>
              <a:rPr sz="2800" b="1" spc="-10" dirty="0"/>
              <a:t> </a:t>
            </a:r>
            <a:r>
              <a:rPr sz="2800" b="1" dirty="0"/>
              <a:t>СР</a:t>
            </a:r>
            <a:r>
              <a:rPr sz="2800" b="1" spc="-15" dirty="0"/>
              <a:t>Е</a:t>
            </a:r>
            <a:r>
              <a:rPr sz="2800" b="1" spc="-40" dirty="0"/>
              <a:t>Д</a:t>
            </a:r>
            <a:r>
              <a:rPr sz="2800" b="1" dirty="0"/>
              <a:t>С</a:t>
            </a:r>
            <a:r>
              <a:rPr sz="2800" b="1" spc="-10" dirty="0"/>
              <a:t>Т</a:t>
            </a:r>
            <a:r>
              <a:rPr sz="2800" b="1" dirty="0"/>
              <a:t>В</a:t>
            </a:r>
            <a:r>
              <a:rPr sz="2800" b="1" spc="20" dirty="0"/>
              <a:t> </a:t>
            </a:r>
            <a:r>
              <a:rPr sz="2800" b="1" dirty="0"/>
              <a:t>Т</a:t>
            </a:r>
            <a:r>
              <a:rPr sz="2800" b="1" spc="-10" dirty="0"/>
              <a:t>Е</a:t>
            </a:r>
            <a:r>
              <a:rPr sz="2800" b="1" dirty="0"/>
              <a:t>РР</a:t>
            </a:r>
            <a:r>
              <a:rPr sz="2800" b="1" spc="5" dirty="0"/>
              <a:t>И</a:t>
            </a:r>
            <a:r>
              <a:rPr sz="2800" b="1" spc="-40" dirty="0"/>
              <a:t>Т</a:t>
            </a:r>
            <a:r>
              <a:rPr sz="2800" b="1" dirty="0"/>
              <a:t>ОРИАЛЬНЫХ </a:t>
            </a:r>
            <a:r>
              <a:rPr sz="2800" b="1" spc="5" dirty="0"/>
              <a:t>Ф</a:t>
            </a:r>
            <a:r>
              <a:rPr sz="2800" b="1" dirty="0"/>
              <a:t>О</a:t>
            </a:r>
            <a:r>
              <a:rPr sz="2800" b="1" spc="-10" dirty="0"/>
              <a:t>М</a:t>
            </a:r>
            <a:r>
              <a:rPr sz="2800" b="1" dirty="0"/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570155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ПРИКАЗ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от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06.06.2016 N 354н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31168" y="2025315"/>
            <a:ext cx="8313821" cy="4519863"/>
          </a:xfrm>
          <a:ln w="222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ТИПОВОЙ ФОРМЫ И ПОРЯДКА ЗАКЛЮЧЕНИЯ СОГЛАШЕНИЯ ТЕРРИТОРИАЛЬНОГО ФОНДА ОБЯЗАТЕЛЬНОГО МЕДИЦИНСКОГО СТРАХОВАНИЯ С МЕДИЦИНСКОЙ ОРГАНИЗАЦИЕЙ О ФИНАНСОВОМ ОБЕСПЕЧЕНИИ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ОБОРУДОВАНИЯ"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Минюсте РФ 24.06.2016 N 42644)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13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2395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Хирургия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Сурдология-оториноларингология 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Оториноларингология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Неврология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Косметология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Дерматовенерология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Клиническая лабораторная диагностика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Лабораторная генетика</a:t>
            </a:r>
          </a:p>
          <a:p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ПОВЫШЕНИЯ КВАЛИФИКАЦИИ В РАМКАХ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НМО. СПЕЦИАЛЬНОСТИ.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32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153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Детская эндокринология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Неонатология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Педиатрия 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Эндокринология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Аллергология и иммунология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Общая врачебная практика (семейная медицина)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Анестезиология-реаниматология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Офтальмология 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здравоохранения и общественное здоровье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ПОВЫШЕНИЯ КВАЛИФИКАЦИИ В РАМКАХ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НМО. СПЕЦИАЛЬНОСТИ.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37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768" y="455668"/>
            <a:ext cx="9760033" cy="1280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ПОВЫШЕНИЯ КВАЛИФИКАЦИИ В РАМКАХ НМО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815737" y="1825625"/>
          <a:ext cx="9534050" cy="5040501"/>
        </p:xfrm>
        <a:graphic>
          <a:graphicData uri="http://schemas.openxmlformats.org/drawingml/2006/table">
            <a:tbl>
              <a:tblPr firstRow="1" firstCol="1" bandRow="1"/>
              <a:tblGrid>
                <a:gridCol w="418011"/>
                <a:gridCol w="1058091"/>
                <a:gridCol w="1384664"/>
                <a:gridCol w="3722913"/>
                <a:gridCol w="574766"/>
                <a:gridCol w="2375605"/>
              </a:tblGrid>
              <a:tr h="8252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окончания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Название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пятилетнего цикла обучения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3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13.03.2017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"Базовые основы лапароскопической хирургии"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25.03.2017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31.03.2017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"Мультмодальные подходы к лечению больных абдоминальным сепсисом"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22.02.2017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"Сурдология (Аудиология)"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Сурдология-оториноларингология, Оториноларингология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13.03.2017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"Организация внутреннего контроля качества и безопасности медицинской деятельности"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здравоохранения и общественное здоровье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127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233748" y="1760311"/>
          <a:ext cx="9403422" cy="4213461"/>
        </p:xfrm>
        <a:graphic>
          <a:graphicData uri="http://schemas.openxmlformats.org/drawingml/2006/table">
            <a:tbl>
              <a:tblPr firstRow="1" firstCol="1" bandRow="1"/>
              <a:tblGrid>
                <a:gridCol w="744583"/>
                <a:gridCol w="1188720"/>
                <a:gridCol w="1394486"/>
                <a:gridCol w="3242828"/>
                <a:gridCol w="1000590"/>
                <a:gridCol w="1832215"/>
              </a:tblGrid>
              <a:tr h="8252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окончания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пятилетнего цикла обучения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4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23.01.2017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28.01.2017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"Организация внутреннего контроля качества и безопасности медицинской деятельности"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здравоохранения и общественное здоровье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"Болевые синдромы в неврологии"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"Методы деструкции доброкачественных новообразований кожи"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Косметология, Дерматовенерология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"Лабораторная диагностика паразитарных заболеваний"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лабораторная диагностика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65685" y="624110"/>
            <a:ext cx="9338928" cy="1280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ПОВЫШЕНИЯ КВАЛИФИКАЦИИ В РАМКАХ НМО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24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357090"/>
              </p:ext>
            </p:extLst>
          </p:nvPr>
        </p:nvGraphicFramePr>
        <p:xfrm>
          <a:off x="2233748" y="1825625"/>
          <a:ext cx="9116039" cy="4759483"/>
        </p:xfrm>
        <a:graphic>
          <a:graphicData uri="http://schemas.openxmlformats.org/drawingml/2006/table">
            <a:tbl>
              <a:tblPr firstRow="1" firstCol="1" bandRow="1"/>
              <a:tblGrid>
                <a:gridCol w="692331"/>
                <a:gridCol w="1110343"/>
                <a:gridCol w="1237732"/>
                <a:gridCol w="3099825"/>
                <a:gridCol w="745958"/>
                <a:gridCol w="2229850"/>
              </a:tblGrid>
              <a:tr h="8252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окончания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пятилетнего цикла обучения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5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16.03.2017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"Актуальные вопросы лабораторной диагностики патологии гемостаза"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лабораторная диагностика, Лабораторная генетика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16.02.2017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"Основы лабораторной диагностики лейкозов"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лабораторная диагностика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"Технологии оценки результатов лабораторных исследований"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лабораторная диагностика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27.03.2017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"Диагностические возможности биохимических тестов"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лабораторная диагностика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13811" y="624110"/>
            <a:ext cx="9290801" cy="1280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ПОВЫШЕНИЯ КВАЛИФИКАЦИИ В РАМКАХ НМО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0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МИНИСТЕРСТВО ЗДРАВООХРАНЕНИЯ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РОССИЙСКОЙ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ФЕДЕРАЦИИ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ПРИКАЗ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 2 июня 2016 г. N 334н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УТВЕРЖДЕНИИ ПОЛОЖЕНИЯ ОБ АККРЕДИТАЦИИ СПЕЦИАЛИСТОВ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322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76548" y="1825625"/>
          <a:ext cx="9573239" cy="4478466"/>
        </p:xfrm>
        <a:graphic>
          <a:graphicData uri="http://schemas.openxmlformats.org/drawingml/2006/table">
            <a:tbl>
              <a:tblPr firstRow="1" firstCol="1" bandRow="1"/>
              <a:tblGrid>
                <a:gridCol w="796834"/>
                <a:gridCol w="1136468"/>
                <a:gridCol w="1188720"/>
                <a:gridCol w="2521132"/>
                <a:gridCol w="888274"/>
                <a:gridCol w="3041811"/>
              </a:tblGrid>
              <a:tr h="8252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окончания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пятилетнего цикла обучения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5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"Неонатальная эндокринология"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эндокринология, Неонатология, Педиатрия, Эндокринология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"Ожирение у детей и подростков"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эндокринология, Педиатрия, Эндокринология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"Патология щитовидной железы у детей и подростков"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эндокринология, Педиатрия, Эндокринология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80675" y="624110"/>
            <a:ext cx="9723938" cy="1280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ПОВЫШЕНИЯ КВАЛИФИКАЦИИ В РАМКАХ НМО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40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698171" y="1825625"/>
          <a:ext cx="9651617" cy="5032376"/>
        </p:xfrm>
        <a:graphic>
          <a:graphicData uri="http://schemas.openxmlformats.org/drawingml/2006/table">
            <a:tbl>
              <a:tblPr firstRow="1" firstCol="1" bandRow="1"/>
              <a:tblGrid>
                <a:gridCol w="640080"/>
                <a:gridCol w="1149532"/>
                <a:gridCol w="1214846"/>
                <a:gridCol w="2534194"/>
                <a:gridCol w="1071154"/>
                <a:gridCol w="3041811"/>
              </a:tblGrid>
              <a:tr h="780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окончания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пятилетнего цикла обучения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29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"Сахарный диабет у детей и подростков"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эндокринология, Эндокринология, Педиатрия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9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"Патология половых желез в детском и подростковом возрасте"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эндокринология, Педиатрия, Эндокринология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"Заболевания кожи у детей. Атопический дерматит"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Дерматовенерология, Терапия, Педиатрия, Аллергология и иммунология, Общая врачебная практика (семейная медицина)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6453" y="624110"/>
            <a:ext cx="9808159" cy="1280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ПОВЫШЕНИЯ КВАЛИФИКАЦИИ В РАМКАХ НМО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07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894114" y="1905000"/>
          <a:ext cx="9442610" cy="5195898"/>
        </p:xfrm>
        <a:graphic>
          <a:graphicData uri="http://schemas.openxmlformats.org/drawingml/2006/table">
            <a:tbl>
              <a:tblPr firstRow="1" firstCol="1" bandRow="1"/>
              <a:tblGrid>
                <a:gridCol w="718457"/>
                <a:gridCol w="1201783"/>
                <a:gridCol w="1214846"/>
                <a:gridCol w="3461656"/>
                <a:gridCol w="809897"/>
                <a:gridCol w="2035971"/>
              </a:tblGrid>
              <a:tr h="780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окончания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пятилетнего цикла обучения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4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"Лечение острой и хронической боли"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Анестезиология-реаниматология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"Респираторная поддержка"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Анестезиология-реаниматология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2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"Специализированная сердечно-лёгочная реанимация"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Анестезиология-реаниматология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2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27.02.2017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"Специализированная сердечно-лёгочная реанимация"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Анестезиология-реаниматология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"Нейроаксиальные методики обезболивания"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Анестезиология-реаниматология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24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18.03.2017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Оптическая когерентная томография в клинической практике офтальмолога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Офтальмология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5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8" marR="11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ПОВЫШЕНИЯ КВАЛИФИКАЦИИ В РАМКАХ НМО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67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669" y="182880"/>
            <a:ext cx="10345781" cy="69233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ЗАДАЧИ РУКОВОДИТЕЛЕЙ МЕДИЦИНСКИХ ОРГАНИЗАЦИЙ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669" y="1018903"/>
            <a:ext cx="10345782" cy="5721531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latin typeface="Calibri" panose="020F0502020204030204" pitchFamily="34" charset="0"/>
              </a:rPr>
              <a:t>Сверить списки медицинских работников с Федеральным регистром </a:t>
            </a:r>
          </a:p>
          <a:p>
            <a:pPr marL="0" indent="0">
              <a:buNone/>
            </a:pPr>
            <a:r>
              <a:rPr lang="ru-RU" sz="8000" b="1" dirty="0">
                <a:latin typeface="Calibri" panose="020F0502020204030204" pitchFamily="34" charset="0"/>
              </a:rPr>
              <a:t> </a:t>
            </a:r>
            <a:r>
              <a:rPr lang="ru-RU" sz="8000" b="1" dirty="0" smtClean="0">
                <a:latin typeface="Calibri" panose="020F0502020204030204" pitchFamily="34" charset="0"/>
              </a:rPr>
              <a:t>                                      медицинских работников,</a:t>
            </a:r>
          </a:p>
          <a:p>
            <a:pPr marL="0" indent="0">
              <a:buNone/>
            </a:pPr>
            <a:endParaRPr lang="ru-RU" sz="8000" b="1" dirty="0" smtClean="0">
              <a:latin typeface="Calibri" panose="020F0502020204030204" pitchFamily="34" charset="0"/>
            </a:endParaRPr>
          </a:p>
          <a:p>
            <a:pPr algn="ctr"/>
            <a:r>
              <a:rPr lang="ru-RU" sz="8000" b="1" dirty="0" smtClean="0">
                <a:latin typeface="Calibri" panose="020F0502020204030204" pitchFamily="34" charset="0"/>
              </a:rPr>
              <a:t>Составить списки подлежащих повышению квалификации в </a:t>
            </a:r>
          </a:p>
          <a:p>
            <a:pPr marL="0" indent="0" algn="ctr">
              <a:buNone/>
            </a:pPr>
            <a:r>
              <a:rPr lang="ru-RU" sz="8000" b="1" dirty="0" smtClean="0">
                <a:latin typeface="Calibri" panose="020F0502020204030204" pitchFamily="34" charset="0"/>
              </a:rPr>
              <a:t>рамках НМО  в 1 -1У кварталах  2017 года - </a:t>
            </a:r>
            <a:r>
              <a:rPr lang="ru-RU" sz="8000" b="1" spc="100" dirty="0">
                <a:solidFill>
                  <a:schemeClr val="accent1"/>
                </a:solidFill>
                <a:latin typeface="Calibri" panose="020F0502020204030204" pitchFamily="34" charset="0"/>
                <a:cs typeface="Calibri"/>
              </a:rPr>
              <a:t>прошедших обучение на </a:t>
            </a:r>
            <a:endParaRPr lang="ru-RU" sz="8000" b="1" spc="100" dirty="0" smtClean="0">
              <a:solidFill>
                <a:schemeClr val="accent1"/>
              </a:solidFill>
              <a:latin typeface="Calibri" panose="020F0502020204030204" pitchFamily="34" charset="0"/>
              <a:cs typeface="Calibri"/>
            </a:endParaRPr>
          </a:p>
          <a:p>
            <a:pPr marL="0" indent="0" algn="ctr">
              <a:buNone/>
            </a:pPr>
            <a:r>
              <a:rPr lang="ru-RU" sz="8000" b="1" spc="1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/>
              </a:rPr>
              <a:t>сертификационных </a:t>
            </a:r>
            <a:r>
              <a:rPr lang="ru-RU" sz="8000" b="1" spc="100" dirty="0">
                <a:solidFill>
                  <a:schemeClr val="accent1"/>
                </a:solidFill>
                <a:latin typeface="Calibri" panose="020F0502020204030204" pitchFamily="34" charset="0"/>
                <a:cs typeface="Calibri"/>
              </a:rPr>
              <a:t>циклах в 2016 году</a:t>
            </a:r>
            <a:endParaRPr lang="ru-RU" sz="80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8000" b="1" dirty="0" smtClean="0">
              <a:latin typeface="Calibri" panose="020F0502020204030204" pitchFamily="34" charset="0"/>
            </a:endParaRPr>
          </a:p>
          <a:p>
            <a:r>
              <a:rPr lang="ru-RU" sz="8000" b="1" dirty="0" smtClean="0">
                <a:latin typeface="Calibri" panose="020F0502020204030204" pitchFamily="34" charset="0"/>
              </a:rPr>
              <a:t>Сформировать реестр медицинских работников, подлежащих повышению </a:t>
            </a:r>
          </a:p>
          <a:p>
            <a:pPr marL="0" indent="0">
              <a:buNone/>
            </a:pPr>
            <a:r>
              <a:rPr lang="ru-RU" sz="8000" b="1" dirty="0">
                <a:latin typeface="Calibri" panose="020F0502020204030204" pitchFamily="34" charset="0"/>
              </a:rPr>
              <a:t> </a:t>
            </a:r>
            <a:r>
              <a:rPr lang="ru-RU" sz="8000" b="1" dirty="0" smtClean="0">
                <a:latin typeface="Calibri" panose="020F0502020204030204" pitchFamily="34" charset="0"/>
              </a:rPr>
              <a:t>                            квалификации </a:t>
            </a:r>
            <a:r>
              <a:rPr lang="ru-RU" sz="8000" b="1" dirty="0">
                <a:latin typeface="Calibri" panose="020F0502020204030204" pitchFamily="34" charset="0"/>
              </a:rPr>
              <a:t>в 1 -1У кварталах  2017 года,  </a:t>
            </a:r>
            <a:r>
              <a:rPr lang="ru-RU" sz="8000" b="1" dirty="0" smtClean="0">
                <a:latin typeface="Calibri" panose="020F0502020204030204" pitchFamily="34" charset="0"/>
              </a:rPr>
              <a:t>    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соответствующих критериям отбора в соответствии с приказом   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Минздрава области №788 от19.05.2016г. , для обучения за счет </a:t>
            </a:r>
            <a:r>
              <a:rPr lang="ru-RU" sz="8000" b="1" dirty="0">
                <a:solidFill>
                  <a:srgbClr val="C00000"/>
                </a:solidFill>
                <a:latin typeface="Calibri" panose="020F0502020204030204" pitchFamily="34" charset="0"/>
              </a:rPr>
              <a:t>средств ТФОМС</a:t>
            </a:r>
          </a:p>
          <a:p>
            <a:pPr marL="0" indent="0">
              <a:buNone/>
            </a:pPr>
            <a:r>
              <a:rPr lang="ru-RU" sz="8000" b="1" dirty="0" smtClean="0">
                <a:latin typeface="Calibri" panose="020F0502020204030204" pitchFamily="34" charset="0"/>
              </a:rPr>
              <a:t>                                                </a:t>
            </a:r>
          </a:p>
          <a:p>
            <a:pPr marL="0" indent="0" algn="just">
              <a:buNone/>
            </a:pPr>
            <a:r>
              <a:rPr lang="ru-RU" sz="8000" spc="60" dirty="0" smtClean="0">
                <a:latin typeface="Calibri" panose="020F0502020204030204" pitchFamily="34" charset="0"/>
                <a:cs typeface="Calibri"/>
              </a:rPr>
              <a:t>        </a:t>
            </a:r>
            <a:r>
              <a:rPr lang="ru-RU" sz="8000" b="1" spc="100" dirty="0">
                <a:latin typeface="Calibri" panose="020F0502020204030204" pitchFamily="34" charset="0"/>
                <a:cs typeface="Calibri"/>
              </a:rPr>
              <a:t>И</a:t>
            </a:r>
            <a:r>
              <a:rPr lang="ru-RU" sz="8000" b="1" spc="100" dirty="0" smtClean="0">
                <a:latin typeface="Calibri" panose="020F0502020204030204" pitchFamily="34" charset="0"/>
                <a:cs typeface="Calibri"/>
              </a:rPr>
              <a:t>нформировать </a:t>
            </a:r>
            <a:r>
              <a:rPr lang="ru-RU" sz="8000" b="1" spc="100" dirty="0">
                <a:latin typeface="Calibri" panose="020F0502020204030204" pitchFamily="34" charset="0"/>
                <a:cs typeface="Calibri"/>
              </a:rPr>
              <a:t>медицинских </a:t>
            </a:r>
            <a:r>
              <a:rPr lang="ru-RU" sz="8000" b="1" spc="100" dirty="0" smtClean="0">
                <a:latin typeface="Calibri" panose="020F0502020204030204" pitchFamily="34" charset="0"/>
                <a:cs typeface="Calibri"/>
              </a:rPr>
              <a:t>работников, прошедших обучение на сертификационных циклах в 2016 году о необходимости </a:t>
            </a:r>
            <a:r>
              <a:rPr lang="ru-RU" sz="8000" b="1" spc="100" dirty="0">
                <a:latin typeface="Calibri" panose="020F0502020204030204" pitchFamily="34" charset="0"/>
                <a:cs typeface="Calibri"/>
              </a:rPr>
              <a:t>регистрации на    Портале    </a:t>
            </a:r>
            <a:r>
              <a:rPr lang="ru-RU" sz="8000" b="1" spc="100" dirty="0" smtClean="0">
                <a:latin typeface="Calibri" panose="020F0502020204030204" pitchFamily="34" charset="0"/>
                <a:cs typeface="Calibri"/>
              </a:rPr>
              <a:t>непрерывного    </a:t>
            </a:r>
            <a:r>
              <a:rPr lang="ru-RU" sz="8000" b="1" spc="100" dirty="0">
                <a:latin typeface="Calibri" panose="020F0502020204030204" pitchFamily="34" charset="0"/>
                <a:cs typeface="Calibri"/>
              </a:rPr>
              <a:t>медицинского    и фармацевтического </a:t>
            </a:r>
            <a:r>
              <a:rPr lang="ru-RU" sz="8000" b="1" spc="100" dirty="0" smtClean="0">
                <a:latin typeface="Calibri" panose="020F0502020204030204" pitchFamily="34" charset="0"/>
                <a:cs typeface="Calibri"/>
              </a:rPr>
              <a:t>образования и выбора программы    </a:t>
            </a:r>
            <a:r>
              <a:rPr lang="ru-RU" sz="8000" b="1" spc="100" dirty="0">
                <a:latin typeface="Calibri" panose="020F0502020204030204" pitchFamily="34" charset="0"/>
                <a:cs typeface="Calibri"/>
              </a:rPr>
              <a:t>повышения    </a:t>
            </a:r>
            <a:r>
              <a:rPr lang="ru-RU" sz="8000" b="1" spc="100" dirty="0" smtClean="0">
                <a:latin typeface="Calibri" panose="020F0502020204030204" pitchFamily="34" charset="0"/>
                <a:cs typeface="Calibri"/>
              </a:rPr>
              <a:t>квалификации в 2017 году</a:t>
            </a:r>
            <a:endParaRPr lang="ru-RU" sz="6400" b="1" spc="100" dirty="0" smtClean="0"/>
          </a:p>
          <a:p>
            <a:pPr marL="0" indent="0">
              <a:buNone/>
            </a:pPr>
            <a:endParaRPr lang="ru-RU" sz="4200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9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53" y="154878"/>
            <a:ext cx="10106526" cy="128089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100" b="1" dirty="0"/>
              <a:t>Данные по работникам медицинских организаций, прошедших сертификационные циклы повышения квалификации </a:t>
            </a:r>
            <a:r>
              <a:rPr lang="ru-RU" sz="3100" b="1" dirty="0" smtClean="0"/>
              <a:t>после </a:t>
            </a:r>
            <a:r>
              <a:rPr lang="ru-RU" sz="3100" b="1" u="sng" dirty="0"/>
              <a:t>1 января 2016 года</a:t>
            </a:r>
            <a:endParaRPr lang="ru-RU" sz="31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463865"/>
              </p:ext>
            </p:extLst>
          </p:nvPr>
        </p:nvGraphicFramePr>
        <p:xfrm>
          <a:off x="1925053" y="1672389"/>
          <a:ext cx="10106526" cy="4062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286"/>
                <a:gridCol w="2723328"/>
                <a:gridCol w="3583144"/>
                <a:gridCol w="2959768"/>
              </a:tblGrid>
              <a:tr h="5036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медицинской организации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10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ФИО, контактные данные ответственного за повышение квалификации врачей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ФИО врача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Специальность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(в соответствии с приказом Минздрава России 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от  </a:t>
                      </a:r>
                      <a:r>
                        <a:rPr lang="ru-RU" sz="1800" b="1" dirty="0">
                          <a:effectLst/>
                        </a:rPr>
                        <a:t>07.10.2015 №</a:t>
                      </a:r>
                      <a:r>
                        <a:rPr lang="ru-RU" sz="1800" b="1" dirty="0" smtClean="0">
                          <a:effectLst/>
                        </a:rPr>
                        <a:t>700 </a:t>
                      </a:r>
                      <a:r>
                        <a:rPr lang="ru-RU" sz="1800" b="1" dirty="0">
                          <a:effectLst/>
                        </a:rPr>
                        <a:t>н)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Дата получения </a:t>
                      </a:r>
                      <a:r>
                        <a:rPr lang="ru-RU" sz="1800" b="1" dirty="0" smtClean="0">
                          <a:effectLst/>
                        </a:rPr>
                        <a:t>сертификата</a:t>
                      </a:r>
                      <a:endParaRPr lang="ru-RU" sz="1800" b="1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43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</a:rPr>
                        <a:t>Плетнёва</a:t>
                      </a:r>
                      <a:r>
                        <a:rPr lang="ru-RU" sz="1800" b="1" dirty="0" smtClean="0">
                          <a:effectLst/>
                        </a:rPr>
                        <a:t> Мария Романовна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кардиология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12.02.2016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3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3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979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704" y="253776"/>
            <a:ext cx="9175296" cy="128089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аполненные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электронном виде данные направлять на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4990" y="2378948"/>
            <a:ext cx="9399143" cy="457201"/>
          </a:xfrm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1zam@minzdrav74.ru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Щетинину Виталию Борисовичу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4991" y="3243824"/>
            <a:ext cx="9399142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nmo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Шишкин Евгений Владимирович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координатор непрерывного медицинского образования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Кочнева Екатерина Владимировна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4990" y="4988913"/>
            <a:ext cx="9399143" cy="46166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262-78-20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методический отдел Института ДПО ФГБОУ ВО ЮУГМУ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04042" y="5995338"/>
            <a:ext cx="463355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13 декабря 2016 года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83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389" y="0"/>
            <a:ext cx="10267061" cy="1344443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ВРАЧЕЙ,</a:t>
            </a:r>
            <a:r>
              <a:rPr lang="ru-RU" b="1" spc="1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ru-RU" sz="2700" b="1" spc="100" dirty="0" smtClean="0">
                <a:latin typeface="Calibri" panose="020F0502020204030204" pitchFamily="34" charset="0"/>
                <a:cs typeface="Calibri"/>
              </a:rPr>
              <a:t>прошедших обучение на </a:t>
            </a:r>
            <a:br>
              <a:rPr lang="ru-RU" sz="2700" b="1" spc="100" dirty="0" smtClean="0">
                <a:latin typeface="Calibri" panose="020F0502020204030204" pitchFamily="34" charset="0"/>
                <a:cs typeface="Calibri"/>
              </a:rPr>
            </a:br>
            <a:r>
              <a:rPr lang="ru-RU" sz="2700" b="1" spc="100" dirty="0" smtClean="0">
                <a:latin typeface="Calibri" panose="020F0502020204030204" pitchFamily="34" charset="0"/>
                <a:cs typeface="Calibri"/>
              </a:rPr>
              <a:t>сертификационных циклах в 2016 году</a:t>
            </a:r>
            <a:r>
              <a:rPr lang="ru-RU" sz="2700" b="1" dirty="0">
                <a:latin typeface="Calibri" panose="020F0502020204030204" pitchFamily="34" charset="0"/>
              </a:rPr>
              <a:t> и</a:t>
            </a:r>
            <a:r>
              <a:rPr lang="ru-RU" sz="2700" b="1" dirty="0" smtClean="0">
                <a:latin typeface="Calibri" panose="020F0502020204030204" pitchFamily="34" charset="0"/>
              </a:rPr>
              <a:t> подлежащих повышению квалификации </a:t>
            </a:r>
            <a:r>
              <a:rPr lang="ru-RU" sz="2700" b="1" dirty="0">
                <a:latin typeface="Calibri" panose="020F0502020204030204" pitchFamily="34" charset="0"/>
              </a:rPr>
              <a:t>в </a:t>
            </a:r>
            <a:r>
              <a:rPr lang="ru-RU" sz="2700" b="1" dirty="0" smtClean="0">
                <a:latin typeface="Calibri" panose="020F0502020204030204" pitchFamily="34" charset="0"/>
              </a:rPr>
              <a:t>рамках </a:t>
            </a:r>
            <a:r>
              <a:rPr lang="ru-RU" sz="2700" b="1" dirty="0">
                <a:latin typeface="Calibri" panose="020F0502020204030204" pitchFamily="34" charset="0"/>
              </a:rPr>
              <a:t>НМО  в </a:t>
            </a:r>
            <a:r>
              <a:rPr lang="ru-RU" sz="2700" b="1" dirty="0" smtClean="0">
                <a:latin typeface="Calibri" panose="020F0502020204030204" pitchFamily="34" charset="0"/>
              </a:rPr>
              <a:t> 2017 году </a:t>
            </a:r>
            <a:r>
              <a:rPr lang="ru-RU" b="1" dirty="0" smtClean="0">
                <a:latin typeface="Calibri" panose="020F0502020204030204" pitchFamily="34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</a:rPr>
            </a:b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2389" y="1552073"/>
            <a:ext cx="10267062" cy="5029201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800" b="1" spc="100" dirty="0" smtClean="0"/>
          </a:p>
          <a:p>
            <a:pPr marL="0" indent="0">
              <a:buNone/>
            </a:pPr>
            <a:endParaRPr lang="ru-RU" sz="4500" b="1" spc="100" dirty="0" smtClean="0"/>
          </a:p>
          <a:p>
            <a:pPr marL="0" indent="0">
              <a:buNone/>
            </a:pPr>
            <a:endParaRPr lang="ru-RU" sz="4500" b="1" spc="100" dirty="0" smtClean="0"/>
          </a:p>
          <a:p>
            <a:pPr marL="0" indent="0">
              <a:buNone/>
            </a:pPr>
            <a:r>
              <a:rPr lang="ru-RU" sz="6400" b="1" spc="100" dirty="0" smtClean="0"/>
              <a:t>УБЕДИТЬСЯ В РЕГИСТРАЦИИ В ФЕДЕРАЛЬНОМ РЕГИСТРЕ МЕДИЦИНСКИХ РАБОТНИКОВ</a:t>
            </a:r>
          </a:p>
          <a:p>
            <a:pPr marL="0" indent="0">
              <a:buNone/>
            </a:pPr>
            <a:endParaRPr lang="ru-RU" sz="6400" b="1" spc="100" dirty="0"/>
          </a:p>
          <a:p>
            <a:pPr marL="0" indent="0">
              <a:buNone/>
            </a:pPr>
            <a:r>
              <a:rPr lang="ru-RU" sz="6400" b="1" spc="100" dirty="0" smtClean="0"/>
              <a:t>ЗАРЕГИСТРИРОВАТЬСЯ НА ПОРТАЛЕ НМО С ФОРМИРОВАНИЕМ ЛИЧНОГО КАБИНЕТА</a:t>
            </a:r>
          </a:p>
          <a:p>
            <a:pPr marL="0" indent="0">
              <a:buNone/>
            </a:pPr>
            <a:endParaRPr lang="ru-RU" sz="6400" b="1" spc="100" dirty="0"/>
          </a:p>
          <a:p>
            <a:pPr marL="0" indent="0">
              <a:buNone/>
            </a:pPr>
            <a:r>
              <a:rPr lang="ru-RU" sz="6400" b="1" spc="100" dirty="0" smtClean="0"/>
              <a:t>ВЫБРАТЬ ПРОГРАММЫ ПОВЫШЕНИЯ КВАЛИФИКАЦИИ НА 2017 ГОД</a:t>
            </a:r>
          </a:p>
          <a:p>
            <a:pPr marL="0" indent="0">
              <a:buNone/>
            </a:pPr>
            <a:endParaRPr lang="ru-RU" sz="6400" b="1" spc="100" dirty="0"/>
          </a:p>
          <a:p>
            <a:pPr marL="0" indent="0">
              <a:buNone/>
            </a:pPr>
            <a:r>
              <a:rPr lang="ru-RU" sz="6400" b="1" spc="100" dirty="0" smtClean="0"/>
              <a:t>ОФОРМИТЬ ЗАЯВКУ НА ОБУЧЕНИЕ В ЛИЧНОМ КАБИНЕТЕ ПОРТАЛА НМО, РАСПЕЧАТАТЬ,</a:t>
            </a:r>
          </a:p>
          <a:p>
            <a:pPr marL="0" indent="0">
              <a:buNone/>
            </a:pPr>
            <a:endParaRPr lang="ru-RU" sz="6400" b="1" spc="100" dirty="0"/>
          </a:p>
          <a:p>
            <a:pPr marL="0" indent="0">
              <a:buNone/>
            </a:pPr>
            <a:r>
              <a:rPr lang="ru-RU" sz="6400" b="1" spc="100" dirty="0" smtClean="0"/>
              <a:t> СОГЛАСОВАТЬ ОБУЧЕНИЕ С ОТВЕТСТВЕННЫМ ЛИЦОМ МЕДИЦИНСКОЙ ОРГАНИЗАЦИИ</a:t>
            </a:r>
          </a:p>
          <a:p>
            <a:pPr marL="0" indent="0">
              <a:buNone/>
            </a:pPr>
            <a:endParaRPr lang="ru-RU" sz="6400" b="1" spc="100" dirty="0"/>
          </a:p>
          <a:p>
            <a:pPr marL="0" indent="0">
              <a:buNone/>
            </a:pPr>
            <a:r>
              <a:rPr lang="ru-RU" sz="6400" b="1" spc="100" dirty="0" smtClean="0"/>
              <a:t>ПОДПИСАТЬ У ГЛАВНОГО ВРАЧА, ПОСТАВИТЬ ПЕЧАТЬ, НАПРАВИТЬ В ИНСТИТУТ ДПО</a:t>
            </a:r>
          </a:p>
          <a:p>
            <a:pPr marL="0" indent="0">
              <a:buNone/>
            </a:pPr>
            <a:endParaRPr lang="ru-RU" sz="4900" b="1" spc="100" dirty="0"/>
          </a:p>
          <a:p>
            <a:pPr marL="0" indent="0">
              <a:buNone/>
            </a:pPr>
            <a:endParaRPr lang="ru-RU" sz="4500" b="1" spc="100" dirty="0" smtClean="0"/>
          </a:p>
          <a:p>
            <a:pPr marL="0" indent="0">
              <a:buNone/>
            </a:pPr>
            <a:endParaRPr lang="ru-RU" sz="4200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2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4000" b="1" dirty="0"/>
              <a:t>БЛАГОДАРЮ ЗА ВНИМАНИЕ! </a:t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ДПО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ЮУГМУ,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(351) 262-78-20;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тел/факс (351) 232-11-71;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путевок (351) 232-11-52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fpdpo@mail.ru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89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68437" y="81283"/>
            <a:ext cx="9144000" cy="603243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варианты повышения квалификации</a:t>
            </a: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0363" y="2363883"/>
            <a:ext cx="5398802" cy="1560862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endParaRPr lang="ru-RU" dirty="0"/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прошедшие «последнюю» сертификацию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января 2016 года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повышать квалификацию: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92190" y="691960"/>
            <a:ext cx="7915150" cy="1084311"/>
          </a:xfrm>
          <a:prstGeom prst="roundRect">
            <a:avLst/>
          </a:prstGeom>
          <a:gradFill>
            <a:gsLst>
              <a:gs pos="0">
                <a:schemeClr val="accent5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indent="361950" algn="ctr">
              <a:lnSpc>
                <a:spcPts val="1600"/>
              </a:lnSpc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ctr">
              <a:lnSpc>
                <a:spcPts val="1600"/>
              </a:lnSpc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2016 по 1 января 2021 года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повышения квалификации специалиста будет зависеть от срока прохождения «последней» сертификации или аккредитации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25006" y="4307897"/>
            <a:ext cx="2724758" cy="1953302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endParaRPr lang="ru-RU" dirty="0"/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классических «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сертификационных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циклах повышения квалификации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05132" y="2378848"/>
            <a:ext cx="5217458" cy="1560862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endParaRPr lang="ru-RU" dirty="0"/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прошедшие «последнюю» сертификацию или аккредитацию специалиста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января 2016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повышать квалификацию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 rot="5400000">
            <a:off x="6200993" y="-1016632"/>
            <a:ext cx="678889" cy="6264696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1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89111" y="4307897"/>
            <a:ext cx="2502860" cy="1999784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endParaRPr lang="ru-RU" dirty="0"/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модели отработки основных принципов НМО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215" y="4322137"/>
            <a:ext cx="2277291" cy="1953302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системы непрерывного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образования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9238800" y="1387932"/>
            <a:ext cx="350122" cy="5398802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1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3184029" y="1488182"/>
            <a:ext cx="350125" cy="5217458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1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77765" y="6335182"/>
            <a:ext cx="9144000" cy="404647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Оценка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и профессионального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68437" y="81283"/>
            <a:ext cx="9666100" cy="603243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варианты повышения квалификации</a:t>
            </a: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0363" y="2363883"/>
            <a:ext cx="5398802" cy="1560862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endParaRPr lang="ru-RU" dirty="0"/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прошедшие «последнюю» сертификацию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января 2016 года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повышать квалификацию: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92190" y="691960"/>
            <a:ext cx="7915150" cy="1084311"/>
          </a:xfrm>
          <a:prstGeom prst="roundRect">
            <a:avLst/>
          </a:prstGeom>
          <a:gradFill>
            <a:gsLst>
              <a:gs pos="0">
                <a:schemeClr val="accent5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indent="361950" algn="ctr">
              <a:lnSpc>
                <a:spcPts val="1600"/>
              </a:lnSpc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ctr">
              <a:lnSpc>
                <a:spcPts val="1600"/>
              </a:lnSpc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2016 по 1 января 2021 года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повышения квалификации специалиста будет зависеть от срока прохождения «последней» сертификации или аккредитации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96712" y="4322137"/>
            <a:ext cx="2724758" cy="1953302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endParaRPr lang="ru-RU" dirty="0"/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классических «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сертификационных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циклах повышения квалификации </a:t>
            </a:r>
          </a:p>
        </p:txBody>
      </p:sp>
      <p:sp>
        <p:nvSpPr>
          <p:cNvPr id="34" name="Пятиугольник 33"/>
          <p:cNvSpPr/>
          <p:nvPr/>
        </p:nvSpPr>
        <p:spPr>
          <a:xfrm rot="5400000">
            <a:off x="6200993" y="-1016632"/>
            <a:ext cx="678889" cy="6264696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1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3184029" y="1488182"/>
            <a:ext cx="350125" cy="5217458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1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77764" y="6335182"/>
            <a:ext cx="9889119" cy="404647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Оценка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и профессионального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49197" y="4322137"/>
            <a:ext cx="5785340" cy="1953302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Сводные заявки от медицинских организаций на обучение в 2017 году (готовит отдел кадров ежегодно в июне )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заявки от медицинских работников по форме, установленной Университетом.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4872789" y="4405471"/>
            <a:ext cx="854243" cy="1573371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1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68437" y="81283"/>
            <a:ext cx="9144000" cy="603243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варианты повышения квалификации</a:t>
            </a: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92190" y="691960"/>
            <a:ext cx="7915150" cy="1084311"/>
          </a:xfrm>
          <a:prstGeom prst="roundRect">
            <a:avLst/>
          </a:prstGeom>
          <a:gradFill>
            <a:gsLst>
              <a:gs pos="0">
                <a:schemeClr val="accent5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indent="361950" algn="ctr">
              <a:lnSpc>
                <a:spcPts val="1600"/>
              </a:lnSpc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ctr">
              <a:lnSpc>
                <a:spcPts val="1600"/>
              </a:lnSpc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2016 по 1 января 2021 года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повышения квалификации специалиста будет зависеть от срока прохождения «последней» сертификации или аккредитации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05132" y="2378848"/>
            <a:ext cx="5217458" cy="1560862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endParaRPr lang="ru-RU" dirty="0"/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прошедшие «последнюю» сертификацию или аккредитацию специалиста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января 2016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повышать квалификацию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 rot="5400000">
            <a:off x="6200993" y="-1016632"/>
            <a:ext cx="678889" cy="6264696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1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215" y="4322137"/>
            <a:ext cx="2277291" cy="1953302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системы непрерывного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образования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9238800" y="1387932"/>
            <a:ext cx="350122" cy="5398802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1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6942220" y="4653152"/>
            <a:ext cx="1183253" cy="1487338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1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77765" y="6335182"/>
            <a:ext cx="9144000" cy="404647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Оценка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и профессионального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77765" y="4266786"/>
            <a:ext cx="4914712" cy="1953302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Индивидуальный пятилетний  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план ежегодного обучения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1950" y="0"/>
            <a:ext cx="9036050" cy="141763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ПЕРЕХОДНЫЙ ПЕРИОД 2016-2021 гг.: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656968"/>
              </p:ext>
            </p:extLst>
          </p:nvPr>
        </p:nvGraphicFramePr>
        <p:xfrm>
          <a:off x="1703384" y="1393824"/>
          <a:ext cx="9997548" cy="4843489"/>
        </p:xfrm>
        <a:graphic>
          <a:graphicData uri="http://schemas.openxmlformats.org/drawingml/2006/table">
            <a:tbl>
              <a:tblPr/>
              <a:tblGrid>
                <a:gridCol w="1916600"/>
                <a:gridCol w="897285"/>
                <a:gridCol w="897285"/>
                <a:gridCol w="899079"/>
                <a:gridCol w="897285"/>
                <a:gridCol w="899080"/>
                <a:gridCol w="897285"/>
                <a:gridCol w="897285"/>
                <a:gridCol w="899079"/>
                <a:gridCol w="897285"/>
              </a:tblGrid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Врачи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~120 тыс.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ежегодно)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у которых сертификат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оканчивается</a:t>
                      </a: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кредиты</a:t>
                      </a: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кредиты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кредиты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кредиты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кредиты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кредиты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кредиты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кредиты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кредиты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001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в 2016 г.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144 или 108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+36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в 2017 г.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144 или 108+36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в 2018 г.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144 или 108+36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в 2019 г.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144 или 108+36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0101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В 2020 г.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144 или 108+36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A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34" marR="9143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92314" y="6305550"/>
            <a:ext cx="574675" cy="476250"/>
          </a:xfrm>
          <a:prstGeom prst="rect">
            <a:avLst/>
          </a:prstGeom>
          <a:solidFill>
            <a:srgbClr val="CBBA5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019" name="TextBox 8"/>
          <p:cNvSpPr txBox="1">
            <a:spLocks noChangeArrowheads="1"/>
          </p:cNvSpPr>
          <p:nvPr/>
        </p:nvSpPr>
        <p:spPr bwMode="auto">
          <a:xfrm>
            <a:off x="6096000" y="6359525"/>
            <a:ext cx="173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800">
                <a:solidFill>
                  <a:srgbClr val="000000"/>
                </a:solidFill>
              </a:rPr>
              <a:t>- аккредитация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92701" y="6283325"/>
            <a:ext cx="576263" cy="47625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0021" name="TextBox 11"/>
          <p:cNvSpPr txBox="1">
            <a:spLocks noChangeArrowheads="1"/>
          </p:cNvSpPr>
          <p:nvPr/>
        </p:nvSpPr>
        <p:spPr bwMode="auto">
          <a:xfrm>
            <a:off x="2797176" y="6362700"/>
            <a:ext cx="1700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800">
                <a:solidFill>
                  <a:srgbClr val="000000"/>
                </a:solidFill>
              </a:rPr>
              <a:t>- сертификация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21940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115888"/>
            <a:ext cx="10363200" cy="937166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плана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47164" y="1046646"/>
            <a:ext cx="4921623" cy="1060748"/>
          </a:xfrm>
          <a:prstGeom prst="roundRect">
            <a:avLst/>
          </a:prstGeom>
          <a:gradFill>
            <a:gsLst>
              <a:gs pos="0">
                <a:schemeClr val="accent5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программы повышения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в рамках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образования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17013" y="5756024"/>
            <a:ext cx="7950090" cy="936105"/>
          </a:xfrm>
          <a:prstGeom prst="roundRect">
            <a:avLst/>
          </a:prstGeom>
          <a:gradFill>
            <a:gsLst>
              <a:gs pos="0">
                <a:schemeClr val="accent5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их размещения в соответствующих перечнях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Портале непрерывного медицинского и фармацевтического образования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8564" y="2810129"/>
            <a:ext cx="4921623" cy="2642403"/>
          </a:xfrm>
          <a:prstGeom prst="roundRect">
            <a:avLst/>
          </a:prstGeom>
          <a:gradFill>
            <a:gsLst>
              <a:gs pos="0">
                <a:schemeClr val="accent5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- 18 или 36 часов;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•раскрытие наиболее актуальных вопросов специальности;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•возможно ДОТ и ЭО, симуляция, стажировка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•возможность реализации по бюджету или по договору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с применением образовательного сертификата </a:t>
            </a:r>
          </a:p>
        </p:txBody>
      </p:sp>
      <p:sp>
        <p:nvSpPr>
          <p:cNvPr id="34" name="Пятиугольник 33"/>
          <p:cNvSpPr/>
          <p:nvPr/>
        </p:nvSpPr>
        <p:spPr>
          <a:xfrm rot="5400000">
            <a:off x="5648734" y="-597730"/>
            <a:ext cx="551023" cy="6264696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1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5988" y="1105478"/>
            <a:ext cx="5661212" cy="1001915"/>
          </a:xfrm>
          <a:prstGeom prst="roundRect">
            <a:avLst/>
          </a:prstGeom>
          <a:gradFill>
            <a:gsLst>
              <a:gs pos="0">
                <a:schemeClr val="accent5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(очные и заочные)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8000" y="2860329"/>
            <a:ext cx="4258491" cy="2642402"/>
          </a:xfrm>
          <a:prstGeom prst="roundRect">
            <a:avLst/>
          </a:prstGeom>
          <a:gradFill>
            <a:gsLst>
              <a:gs pos="0">
                <a:schemeClr val="accent5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семинары, мастер-классы и т.п., в том числе, проводимые с использованием дистанционных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8121" y="4343400"/>
            <a:ext cx="5442920" cy="9060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9273" y="765048"/>
            <a:ext cx="7348855" cy="81280"/>
          </a:xfrm>
          <a:custGeom>
            <a:avLst/>
            <a:gdLst/>
            <a:ahLst/>
            <a:cxnLst/>
            <a:rect l="l" t="t" r="r" b="b"/>
            <a:pathLst>
              <a:path w="7348855" h="81280">
                <a:moveTo>
                  <a:pt x="0" y="80772"/>
                </a:moveTo>
                <a:lnTo>
                  <a:pt x="7348727" y="80772"/>
                </a:lnTo>
                <a:lnTo>
                  <a:pt x="7348727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7603" y="765048"/>
            <a:ext cx="73660" cy="81280"/>
          </a:xfrm>
          <a:custGeom>
            <a:avLst/>
            <a:gdLst/>
            <a:ahLst/>
            <a:cxnLst/>
            <a:rect l="l" t="t" r="r" b="b"/>
            <a:pathLst>
              <a:path w="73659" h="81280">
                <a:moveTo>
                  <a:pt x="0" y="80772"/>
                </a:moveTo>
                <a:lnTo>
                  <a:pt x="73151" y="80772"/>
                </a:lnTo>
                <a:lnTo>
                  <a:pt x="73151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3495" y="765048"/>
            <a:ext cx="97790" cy="81280"/>
          </a:xfrm>
          <a:custGeom>
            <a:avLst/>
            <a:gdLst/>
            <a:ahLst/>
            <a:cxnLst/>
            <a:rect l="l" t="t" r="r" b="b"/>
            <a:pathLst>
              <a:path w="97790" h="81280">
                <a:moveTo>
                  <a:pt x="0" y="80772"/>
                </a:moveTo>
                <a:lnTo>
                  <a:pt x="97536" y="80772"/>
                </a:lnTo>
                <a:lnTo>
                  <a:pt x="9753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765048"/>
            <a:ext cx="204470" cy="81280"/>
          </a:xfrm>
          <a:custGeom>
            <a:avLst/>
            <a:gdLst/>
            <a:ahLst/>
            <a:cxnLst/>
            <a:rect l="l" t="t" r="r" b="b"/>
            <a:pathLst>
              <a:path w="204470" h="81280">
                <a:moveTo>
                  <a:pt x="0" y="80772"/>
                </a:moveTo>
                <a:lnTo>
                  <a:pt x="204215" y="80772"/>
                </a:lnTo>
                <a:lnTo>
                  <a:pt x="204215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8215" y="765048"/>
            <a:ext cx="335280" cy="81280"/>
          </a:xfrm>
          <a:custGeom>
            <a:avLst/>
            <a:gdLst/>
            <a:ahLst/>
            <a:cxnLst/>
            <a:rect l="l" t="t" r="r" b="b"/>
            <a:pathLst>
              <a:path w="335280" h="81280">
                <a:moveTo>
                  <a:pt x="0" y="80772"/>
                </a:moveTo>
                <a:lnTo>
                  <a:pt x="335280" y="80772"/>
                </a:lnTo>
                <a:lnTo>
                  <a:pt x="335280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1031" y="765048"/>
            <a:ext cx="166370" cy="81280"/>
          </a:xfrm>
          <a:custGeom>
            <a:avLst/>
            <a:gdLst/>
            <a:ahLst/>
            <a:cxnLst/>
            <a:rect l="l" t="t" r="r" b="b"/>
            <a:pathLst>
              <a:path w="166370" h="81280">
                <a:moveTo>
                  <a:pt x="0" y="80772"/>
                </a:moveTo>
                <a:lnTo>
                  <a:pt x="166115" y="80772"/>
                </a:lnTo>
                <a:lnTo>
                  <a:pt x="166115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7148" y="765048"/>
            <a:ext cx="600710" cy="81280"/>
          </a:xfrm>
          <a:custGeom>
            <a:avLst/>
            <a:gdLst/>
            <a:ahLst/>
            <a:cxnLst/>
            <a:rect l="l" t="t" r="r" b="b"/>
            <a:pathLst>
              <a:path w="600710" h="81280">
                <a:moveTo>
                  <a:pt x="0" y="80772"/>
                </a:moveTo>
                <a:lnTo>
                  <a:pt x="600456" y="80772"/>
                </a:lnTo>
                <a:lnTo>
                  <a:pt x="60045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00755" y="765048"/>
            <a:ext cx="166370" cy="81280"/>
          </a:xfrm>
          <a:custGeom>
            <a:avLst/>
            <a:gdLst/>
            <a:ahLst/>
            <a:cxnLst/>
            <a:rect l="l" t="t" r="r" b="b"/>
            <a:pathLst>
              <a:path w="166369" h="81280">
                <a:moveTo>
                  <a:pt x="0" y="80772"/>
                </a:moveTo>
                <a:lnTo>
                  <a:pt x="166116" y="80772"/>
                </a:lnTo>
                <a:lnTo>
                  <a:pt x="16611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3155" y="765048"/>
            <a:ext cx="166370" cy="81280"/>
          </a:xfrm>
          <a:custGeom>
            <a:avLst/>
            <a:gdLst/>
            <a:ahLst/>
            <a:cxnLst/>
            <a:rect l="l" t="t" r="r" b="b"/>
            <a:pathLst>
              <a:path w="166369" h="81280">
                <a:moveTo>
                  <a:pt x="0" y="80772"/>
                </a:moveTo>
                <a:lnTo>
                  <a:pt x="166116" y="80772"/>
                </a:lnTo>
                <a:lnTo>
                  <a:pt x="16611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0512" y="185546"/>
            <a:ext cx="9641355" cy="1440180"/>
          </a:xfrm>
          <a:custGeom>
            <a:avLst/>
            <a:gdLst/>
            <a:ahLst/>
            <a:cxnLst/>
            <a:rect l="l" t="t" r="r" b="b"/>
            <a:pathLst>
              <a:path w="8208645" h="1440180">
                <a:moveTo>
                  <a:pt x="0" y="240030"/>
                </a:moveTo>
                <a:lnTo>
                  <a:pt x="3141" y="201090"/>
                </a:lnTo>
                <a:lnTo>
                  <a:pt x="18863" y="146589"/>
                </a:lnTo>
                <a:lnTo>
                  <a:pt x="46312" y="98261"/>
                </a:lnTo>
                <a:lnTo>
                  <a:pt x="83821" y="57771"/>
                </a:lnTo>
                <a:lnTo>
                  <a:pt x="129723" y="26787"/>
                </a:lnTo>
                <a:lnTo>
                  <a:pt x="182348" y="6974"/>
                </a:lnTo>
                <a:lnTo>
                  <a:pt x="220344" y="795"/>
                </a:lnTo>
                <a:lnTo>
                  <a:pt x="240029" y="0"/>
                </a:lnTo>
                <a:lnTo>
                  <a:pt x="7968234" y="0"/>
                </a:lnTo>
                <a:lnTo>
                  <a:pt x="8007173" y="3140"/>
                </a:lnTo>
                <a:lnTo>
                  <a:pt x="8061674" y="18859"/>
                </a:lnTo>
                <a:lnTo>
                  <a:pt x="8110002" y="46305"/>
                </a:lnTo>
                <a:lnTo>
                  <a:pt x="8150492" y="83811"/>
                </a:lnTo>
                <a:lnTo>
                  <a:pt x="8181476" y="129712"/>
                </a:lnTo>
                <a:lnTo>
                  <a:pt x="8201289" y="182340"/>
                </a:lnTo>
                <a:lnTo>
                  <a:pt x="8207468" y="220340"/>
                </a:lnTo>
                <a:lnTo>
                  <a:pt x="8208264" y="240030"/>
                </a:lnTo>
                <a:lnTo>
                  <a:pt x="8208264" y="1200150"/>
                </a:lnTo>
                <a:lnTo>
                  <a:pt x="8205123" y="1239089"/>
                </a:lnTo>
                <a:lnTo>
                  <a:pt x="8189404" y="1293590"/>
                </a:lnTo>
                <a:lnTo>
                  <a:pt x="8161958" y="1341918"/>
                </a:lnTo>
                <a:lnTo>
                  <a:pt x="8124452" y="1382408"/>
                </a:lnTo>
                <a:lnTo>
                  <a:pt x="8078551" y="1413392"/>
                </a:lnTo>
                <a:lnTo>
                  <a:pt x="8025923" y="1433205"/>
                </a:lnTo>
                <a:lnTo>
                  <a:pt x="7987923" y="1439384"/>
                </a:lnTo>
                <a:lnTo>
                  <a:pt x="7968234" y="1440180"/>
                </a:lnTo>
                <a:lnTo>
                  <a:pt x="240029" y="1440180"/>
                </a:lnTo>
                <a:lnTo>
                  <a:pt x="201096" y="1437039"/>
                </a:lnTo>
                <a:lnTo>
                  <a:pt x="146600" y="1421320"/>
                </a:lnTo>
                <a:lnTo>
                  <a:pt x="98272" y="1393874"/>
                </a:lnTo>
                <a:lnTo>
                  <a:pt x="57780" y="1356368"/>
                </a:lnTo>
                <a:lnTo>
                  <a:pt x="26792" y="1310467"/>
                </a:lnTo>
                <a:lnTo>
                  <a:pt x="6976" y="1257839"/>
                </a:lnTo>
                <a:lnTo>
                  <a:pt x="795" y="1219839"/>
                </a:lnTo>
                <a:lnTo>
                  <a:pt x="0" y="1200150"/>
                </a:lnTo>
                <a:lnTo>
                  <a:pt x="0" y="2400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86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58176" y="370565"/>
            <a:ext cx="9295156" cy="94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0" dirty="0"/>
              <a:t>П</a:t>
            </a:r>
            <a:r>
              <a:rPr lang="ru-RU" sz="2000" b="1" dirty="0"/>
              <a:t>О</a:t>
            </a:r>
            <a:r>
              <a:rPr lang="ru-RU" sz="2000" b="1" spc="-15" dirty="0"/>
              <a:t>Р</a:t>
            </a:r>
            <a:r>
              <a:rPr lang="ru-RU" sz="2000" b="1" spc="-125" dirty="0"/>
              <a:t>Т</a:t>
            </a:r>
            <a:r>
              <a:rPr lang="ru-RU" sz="2000" b="1" dirty="0"/>
              <a:t>АЛ</a:t>
            </a:r>
            <a:r>
              <a:rPr lang="ru-RU" sz="2000" b="1" spc="15" dirty="0"/>
              <a:t> </a:t>
            </a:r>
            <a:r>
              <a:rPr lang="ru-RU" sz="2000" b="1" dirty="0"/>
              <a:t>НЕПРЕРЫВНО</a:t>
            </a:r>
            <a:r>
              <a:rPr lang="ru-RU" sz="2000" b="1" spc="-50" dirty="0"/>
              <a:t>Г</a:t>
            </a:r>
            <a:r>
              <a:rPr lang="ru-RU" sz="2000" b="1" dirty="0"/>
              <a:t>О</a:t>
            </a:r>
            <a:r>
              <a:rPr lang="ru-RU" sz="2000" b="1" spc="5" dirty="0"/>
              <a:t> </a:t>
            </a:r>
            <a:r>
              <a:rPr lang="ru-RU" sz="2000" b="1" dirty="0"/>
              <a:t>М</a:t>
            </a:r>
            <a:r>
              <a:rPr lang="ru-RU" sz="2000" b="1" spc="-20" dirty="0"/>
              <a:t>Е</a:t>
            </a:r>
            <a:r>
              <a:rPr lang="ru-RU" sz="2000" b="1" dirty="0"/>
              <a:t>ДИ</a:t>
            </a:r>
            <a:r>
              <a:rPr lang="ru-RU" sz="2000" b="1" spc="5" dirty="0"/>
              <a:t>Ц</a:t>
            </a:r>
            <a:r>
              <a:rPr lang="ru-RU" sz="2000" b="1" dirty="0"/>
              <a:t>И</a:t>
            </a:r>
            <a:r>
              <a:rPr lang="ru-RU" sz="2000" b="1" spc="5" dirty="0"/>
              <a:t>Н</a:t>
            </a:r>
            <a:r>
              <a:rPr lang="ru-RU" sz="2000" b="1" dirty="0"/>
              <a:t>С</a:t>
            </a:r>
            <a:r>
              <a:rPr lang="ru-RU" sz="2000" b="1" spc="-60" dirty="0"/>
              <a:t>К</a:t>
            </a:r>
            <a:r>
              <a:rPr lang="ru-RU" sz="2000" b="1" dirty="0"/>
              <a:t>О</a:t>
            </a:r>
            <a:r>
              <a:rPr lang="ru-RU" sz="2000" b="1" spc="-55" dirty="0"/>
              <a:t>Г</a:t>
            </a:r>
            <a:r>
              <a:rPr lang="ru-RU" sz="2000" b="1" dirty="0"/>
              <a:t>О И </a:t>
            </a:r>
            <a:r>
              <a:rPr lang="ru-RU" sz="2000" b="1" spc="-80" dirty="0"/>
              <a:t>Ф</a:t>
            </a:r>
            <a:r>
              <a:rPr lang="ru-RU" sz="2000" b="1" dirty="0"/>
              <a:t>АРМА</a:t>
            </a:r>
            <a:r>
              <a:rPr lang="ru-RU" sz="2000" b="1" spc="5" dirty="0"/>
              <a:t>Ц</a:t>
            </a:r>
            <a:r>
              <a:rPr lang="ru-RU" sz="2000" b="1" dirty="0"/>
              <a:t>Е</a:t>
            </a:r>
            <a:r>
              <a:rPr lang="ru-RU" sz="2000" b="1" spc="-40" dirty="0"/>
              <a:t>В</a:t>
            </a:r>
            <a:r>
              <a:rPr lang="ru-RU" sz="2000" b="1" dirty="0"/>
              <a:t>ТИЧ</a:t>
            </a:r>
            <a:r>
              <a:rPr lang="ru-RU" sz="2000" b="1" spc="-45" dirty="0"/>
              <a:t>Е</a:t>
            </a:r>
            <a:r>
              <a:rPr lang="ru-RU" sz="2000" b="1" dirty="0"/>
              <a:t>С</a:t>
            </a:r>
            <a:r>
              <a:rPr lang="ru-RU" sz="2000" b="1" spc="-60" dirty="0"/>
              <a:t>К</a:t>
            </a:r>
            <a:r>
              <a:rPr lang="ru-RU" sz="2000" b="1" dirty="0"/>
              <a:t>О</a:t>
            </a:r>
            <a:r>
              <a:rPr lang="ru-RU" sz="2000" b="1" spc="-55" dirty="0"/>
              <a:t>Г</a:t>
            </a:r>
            <a:r>
              <a:rPr lang="ru-RU" sz="2000" b="1" dirty="0"/>
              <a:t>О О</a:t>
            </a:r>
            <a:r>
              <a:rPr lang="ru-RU" sz="2000" b="1" spc="-10" dirty="0"/>
              <a:t>Б</a:t>
            </a:r>
            <a:r>
              <a:rPr lang="ru-RU" sz="2000" b="1" spc="-95" dirty="0"/>
              <a:t>Р</a:t>
            </a:r>
            <a:r>
              <a:rPr lang="ru-RU" sz="2000" b="1" dirty="0"/>
              <a:t>АЗ</a:t>
            </a:r>
            <a:r>
              <a:rPr lang="ru-RU" sz="2000" b="1" spc="-10" dirty="0"/>
              <a:t>О</a:t>
            </a:r>
            <a:r>
              <a:rPr lang="ru-RU" sz="2000" b="1" spc="-30" dirty="0"/>
              <a:t>В</a:t>
            </a:r>
            <a:r>
              <a:rPr lang="ru-RU" sz="2000" b="1" dirty="0"/>
              <a:t>АНИЯ</a:t>
            </a:r>
            <a:r>
              <a:rPr lang="ru-RU" sz="2000" b="1" spc="10" dirty="0"/>
              <a:t> </a:t>
            </a:r>
            <a:r>
              <a:rPr lang="ru-RU" sz="2000" b="1" dirty="0"/>
              <a:t>МИНЗД</a:t>
            </a:r>
            <a:r>
              <a:rPr lang="ru-RU" sz="2000" b="1" spc="-95" dirty="0"/>
              <a:t>Р</a:t>
            </a:r>
            <a:r>
              <a:rPr lang="ru-RU" sz="2000" b="1" dirty="0"/>
              <a:t>А</a:t>
            </a:r>
            <a:r>
              <a:rPr lang="ru-RU" sz="2000" b="1" spc="-30" dirty="0"/>
              <a:t>В</a:t>
            </a:r>
            <a:r>
              <a:rPr lang="ru-RU" sz="2000" b="1" dirty="0"/>
              <a:t>А РО</a:t>
            </a:r>
            <a:r>
              <a:rPr lang="ru-RU" sz="2000" b="1" spc="-20" dirty="0"/>
              <a:t>С</a:t>
            </a:r>
            <a:r>
              <a:rPr lang="ru-RU" sz="2000" b="1" dirty="0"/>
              <a:t>СИИ </a:t>
            </a:r>
            <a:endParaRPr lang="ru-RU" sz="2000" b="1" dirty="0" smtClean="0"/>
          </a:p>
          <a:p>
            <a:pPr algn="ctr">
              <a:lnSpc>
                <a:spcPct val="100000"/>
              </a:lnSpc>
            </a:pPr>
            <a:r>
              <a:rPr lang="ru-RU" sz="2000" b="1" dirty="0" smtClean="0"/>
              <a:t>ED</a:t>
            </a:r>
            <a:r>
              <a:rPr lang="ru-RU" sz="2000" b="1" spc="-20" dirty="0" smtClean="0"/>
              <a:t>U</a:t>
            </a:r>
            <a:r>
              <a:rPr lang="ru-RU" sz="2000" b="1" dirty="0" smtClean="0"/>
              <a:t>.</a:t>
            </a:r>
            <a:r>
              <a:rPr lang="ru-RU" sz="2000" b="1" spc="-20" dirty="0" smtClean="0"/>
              <a:t>R</a:t>
            </a:r>
            <a:r>
              <a:rPr lang="ru-RU" sz="2000" b="1" dirty="0" smtClean="0"/>
              <a:t>OS</a:t>
            </a:r>
            <a:r>
              <a:rPr lang="ru-RU" sz="2000" b="1" spc="-10" dirty="0" smtClean="0"/>
              <a:t>M</a:t>
            </a:r>
            <a:r>
              <a:rPr lang="ru-RU" sz="2000" b="1" dirty="0" smtClean="0"/>
              <a:t>INZ</a:t>
            </a:r>
            <a:r>
              <a:rPr lang="ru-RU" sz="2000" b="1" spc="5" dirty="0" smtClean="0"/>
              <a:t>D</a:t>
            </a:r>
            <a:r>
              <a:rPr lang="ru-RU" sz="2000" b="1" spc="-10" dirty="0" smtClean="0"/>
              <a:t>R</a:t>
            </a:r>
            <a:r>
              <a:rPr lang="ru-RU" sz="2000" b="1" spc="-100" dirty="0" smtClean="0"/>
              <a:t>A</a:t>
            </a:r>
            <a:r>
              <a:rPr lang="ru-RU" sz="2000" b="1" spc="-165" dirty="0" smtClean="0"/>
              <a:t>V</a:t>
            </a:r>
            <a:r>
              <a:rPr lang="ru-RU" sz="2000" b="1" dirty="0" smtClean="0"/>
              <a:t>.</a:t>
            </a:r>
            <a:r>
              <a:rPr lang="ru-RU" sz="2000" b="1" spc="-10" dirty="0" smtClean="0"/>
              <a:t>R</a:t>
            </a:r>
            <a:r>
              <a:rPr lang="ru-RU" sz="2000" b="1" dirty="0" smtClean="0"/>
              <a:t>U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1968" y="1975352"/>
            <a:ext cx="6202680" cy="424180"/>
          </a:xfrm>
          <a:custGeom>
            <a:avLst/>
            <a:gdLst/>
            <a:ahLst/>
            <a:cxnLst/>
            <a:rect l="l" t="t" r="r" b="b"/>
            <a:pathLst>
              <a:path w="5660390" h="424180">
                <a:moveTo>
                  <a:pt x="5589524" y="0"/>
                </a:moveTo>
                <a:lnTo>
                  <a:pt x="58068" y="1110"/>
                </a:lnTo>
                <a:lnTo>
                  <a:pt x="21352" y="20021"/>
                </a:lnTo>
                <a:lnTo>
                  <a:pt x="1483" y="56143"/>
                </a:lnTo>
                <a:lnTo>
                  <a:pt x="0" y="70612"/>
                </a:lnTo>
                <a:lnTo>
                  <a:pt x="1110" y="365599"/>
                </a:lnTo>
                <a:lnTo>
                  <a:pt x="20017" y="402314"/>
                </a:lnTo>
                <a:lnTo>
                  <a:pt x="56140" y="422187"/>
                </a:lnTo>
                <a:lnTo>
                  <a:pt x="70612" y="423671"/>
                </a:lnTo>
                <a:lnTo>
                  <a:pt x="5602063" y="422561"/>
                </a:lnTo>
                <a:lnTo>
                  <a:pt x="5638778" y="403650"/>
                </a:lnTo>
                <a:lnTo>
                  <a:pt x="5658651" y="367528"/>
                </a:lnTo>
                <a:lnTo>
                  <a:pt x="5660136" y="353059"/>
                </a:lnTo>
                <a:lnTo>
                  <a:pt x="5659025" y="58072"/>
                </a:lnTo>
                <a:lnTo>
                  <a:pt x="5640114" y="21357"/>
                </a:lnTo>
                <a:lnTo>
                  <a:pt x="5603992" y="1484"/>
                </a:lnTo>
                <a:lnTo>
                  <a:pt x="558952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1968" y="1959292"/>
            <a:ext cx="6242303" cy="424180"/>
          </a:xfrm>
          <a:custGeom>
            <a:avLst/>
            <a:gdLst/>
            <a:ahLst/>
            <a:cxnLst/>
            <a:rect l="l" t="t" r="r" b="b"/>
            <a:pathLst>
              <a:path w="5660390" h="424180">
                <a:moveTo>
                  <a:pt x="0" y="70612"/>
                </a:moveTo>
                <a:lnTo>
                  <a:pt x="12459" y="30549"/>
                </a:lnTo>
                <a:lnTo>
                  <a:pt x="44456" y="5003"/>
                </a:lnTo>
                <a:lnTo>
                  <a:pt x="5589524" y="0"/>
                </a:lnTo>
                <a:lnTo>
                  <a:pt x="5603992" y="1484"/>
                </a:lnTo>
                <a:lnTo>
                  <a:pt x="5640114" y="21357"/>
                </a:lnTo>
                <a:lnTo>
                  <a:pt x="5659025" y="58072"/>
                </a:lnTo>
                <a:lnTo>
                  <a:pt x="5660136" y="353059"/>
                </a:lnTo>
                <a:lnTo>
                  <a:pt x="5658651" y="367528"/>
                </a:lnTo>
                <a:lnTo>
                  <a:pt x="5638778" y="403650"/>
                </a:lnTo>
                <a:lnTo>
                  <a:pt x="5602063" y="422561"/>
                </a:lnTo>
                <a:lnTo>
                  <a:pt x="70612" y="423671"/>
                </a:lnTo>
                <a:lnTo>
                  <a:pt x="56140" y="422187"/>
                </a:lnTo>
                <a:lnTo>
                  <a:pt x="20017" y="402314"/>
                </a:lnTo>
                <a:lnTo>
                  <a:pt x="1110" y="365599"/>
                </a:lnTo>
                <a:lnTo>
                  <a:pt x="0" y="70612"/>
                </a:lnTo>
                <a:close/>
              </a:path>
            </a:pathLst>
          </a:custGeom>
          <a:ln w="2286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21968" y="2032957"/>
            <a:ext cx="630745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latin typeface="Calibri"/>
                <a:cs typeface="Calibri"/>
              </a:rPr>
              <a:t>О</a:t>
            </a:r>
            <a:r>
              <a:rPr b="1" spc="-5" dirty="0">
                <a:latin typeface="Calibri"/>
                <a:cs typeface="Calibri"/>
              </a:rPr>
              <a:t>б</a:t>
            </a:r>
            <a:r>
              <a:rPr b="1" spc="-10" dirty="0">
                <a:latin typeface="Calibri"/>
                <a:cs typeface="Calibri"/>
              </a:rPr>
              <a:t>р</a:t>
            </a:r>
            <a:r>
              <a:rPr b="1" dirty="0">
                <a:latin typeface="Calibri"/>
                <a:cs typeface="Calibri"/>
              </a:rPr>
              <a:t>а</a:t>
            </a:r>
            <a:r>
              <a:rPr b="1" spc="-10" dirty="0">
                <a:latin typeface="Calibri"/>
                <a:cs typeface="Calibri"/>
              </a:rPr>
              <a:t>з</a:t>
            </a:r>
            <a:r>
              <a:rPr b="1" dirty="0">
                <a:latin typeface="Calibri"/>
                <a:cs typeface="Calibri"/>
              </a:rPr>
              <a:t>ова</a:t>
            </a:r>
            <a:r>
              <a:rPr b="1" spc="-15" dirty="0">
                <a:latin typeface="Calibri"/>
                <a:cs typeface="Calibri"/>
              </a:rPr>
              <a:t>т</a:t>
            </a:r>
            <a:r>
              <a:rPr b="1" spc="-30" dirty="0">
                <a:latin typeface="Calibri"/>
                <a:cs typeface="Calibri"/>
              </a:rPr>
              <a:t>е</a:t>
            </a:r>
            <a:r>
              <a:rPr b="1" dirty="0">
                <a:latin typeface="Calibri"/>
                <a:cs typeface="Calibri"/>
              </a:rPr>
              <a:t>ль</a:t>
            </a:r>
            <a:r>
              <a:rPr b="1" spc="5" dirty="0">
                <a:latin typeface="Calibri"/>
                <a:cs typeface="Calibri"/>
              </a:rPr>
              <a:t>н</a:t>
            </a:r>
            <a:r>
              <a:rPr b="1" dirty="0">
                <a:latin typeface="Calibri"/>
                <a:cs typeface="Calibri"/>
              </a:rPr>
              <a:t>ые и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н</a:t>
            </a:r>
            <a:r>
              <a:rPr b="1" spc="-15" dirty="0">
                <a:latin typeface="Calibri"/>
                <a:cs typeface="Calibri"/>
              </a:rPr>
              <a:t>а</a:t>
            </a:r>
            <a:r>
              <a:rPr b="1" dirty="0">
                <a:latin typeface="Calibri"/>
                <a:cs typeface="Calibri"/>
              </a:rPr>
              <a:t>уч</a:t>
            </a:r>
            <a:r>
              <a:rPr b="1" spc="5" dirty="0">
                <a:latin typeface="Calibri"/>
                <a:cs typeface="Calibri"/>
              </a:rPr>
              <a:t>н</a:t>
            </a:r>
            <a:r>
              <a:rPr b="1" dirty="0">
                <a:latin typeface="Calibri"/>
                <a:cs typeface="Calibri"/>
              </a:rPr>
              <a:t>ые ор</a:t>
            </a:r>
            <a:r>
              <a:rPr b="1" spc="-10" dirty="0">
                <a:latin typeface="Calibri"/>
                <a:cs typeface="Calibri"/>
              </a:rPr>
              <a:t>г</a:t>
            </a:r>
            <a:r>
              <a:rPr b="1" dirty="0">
                <a:latin typeface="Calibri"/>
                <a:cs typeface="Calibri"/>
              </a:rPr>
              <a:t>ани</a:t>
            </a:r>
            <a:r>
              <a:rPr b="1" spc="-10" dirty="0">
                <a:latin typeface="Calibri"/>
                <a:cs typeface="Calibri"/>
              </a:rPr>
              <a:t>з</a:t>
            </a:r>
            <a:r>
              <a:rPr b="1" dirty="0">
                <a:latin typeface="Calibri"/>
                <a:cs typeface="Calibri"/>
              </a:rPr>
              <a:t>а</a:t>
            </a:r>
            <a:r>
              <a:rPr b="1" spc="-10" dirty="0">
                <a:latin typeface="Calibri"/>
                <a:cs typeface="Calibri"/>
              </a:rPr>
              <a:t>ц</a:t>
            </a:r>
            <a:r>
              <a:rPr b="1" dirty="0">
                <a:latin typeface="Calibri"/>
                <a:cs typeface="Calibri"/>
              </a:rPr>
              <a:t>ии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Мин</a:t>
            </a:r>
            <a:r>
              <a:rPr b="1" spc="-20" dirty="0">
                <a:latin typeface="Calibri"/>
                <a:cs typeface="Calibri"/>
              </a:rPr>
              <a:t>з</a:t>
            </a:r>
            <a:r>
              <a:rPr b="1" dirty="0">
                <a:latin typeface="Calibri"/>
                <a:cs typeface="Calibri"/>
              </a:rPr>
              <a:t>д</a:t>
            </a:r>
            <a:r>
              <a:rPr b="1" spc="-10" dirty="0">
                <a:latin typeface="Calibri"/>
                <a:cs typeface="Calibri"/>
              </a:rPr>
              <a:t>р</a:t>
            </a:r>
            <a:r>
              <a:rPr b="1" dirty="0">
                <a:latin typeface="Calibri"/>
                <a:cs typeface="Calibri"/>
              </a:rPr>
              <a:t>ава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Р</a:t>
            </a:r>
            <a:r>
              <a:rPr b="1" dirty="0">
                <a:latin typeface="Calibri"/>
                <a:cs typeface="Calibri"/>
              </a:rPr>
              <a:t>о</a:t>
            </a:r>
            <a:r>
              <a:rPr b="1" spc="-15" dirty="0">
                <a:latin typeface="Calibri"/>
                <a:cs typeface="Calibri"/>
              </a:rPr>
              <a:t>с</a:t>
            </a:r>
            <a:r>
              <a:rPr b="1" spc="-10" dirty="0">
                <a:latin typeface="Calibri"/>
                <a:cs typeface="Calibri"/>
              </a:rPr>
              <a:t>с</a:t>
            </a:r>
            <a:r>
              <a:rPr b="1" dirty="0">
                <a:latin typeface="Calibri"/>
                <a:cs typeface="Calibri"/>
              </a:rPr>
              <a:t>ии</a:t>
            </a:r>
          </a:p>
        </p:txBody>
      </p:sp>
      <p:sp>
        <p:nvSpPr>
          <p:cNvPr id="16" name="object 16"/>
          <p:cNvSpPr/>
          <p:nvPr/>
        </p:nvSpPr>
        <p:spPr>
          <a:xfrm>
            <a:off x="2005710" y="2762306"/>
            <a:ext cx="5636260" cy="402590"/>
          </a:xfrm>
          <a:custGeom>
            <a:avLst/>
            <a:gdLst/>
            <a:ahLst/>
            <a:cxnLst/>
            <a:rect l="l" t="t" r="r" b="b"/>
            <a:pathLst>
              <a:path w="5636260" h="402589">
                <a:moveTo>
                  <a:pt x="5568696" y="0"/>
                </a:moveTo>
                <a:lnTo>
                  <a:pt x="60194" y="346"/>
                </a:lnTo>
                <a:lnTo>
                  <a:pt x="22308" y="17096"/>
                </a:lnTo>
                <a:lnTo>
                  <a:pt x="1560" y="52594"/>
                </a:lnTo>
                <a:lnTo>
                  <a:pt x="0" y="67055"/>
                </a:lnTo>
                <a:lnTo>
                  <a:pt x="346" y="342149"/>
                </a:lnTo>
                <a:lnTo>
                  <a:pt x="17114" y="380047"/>
                </a:lnTo>
                <a:lnTo>
                  <a:pt x="52609" y="400778"/>
                </a:lnTo>
                <a:lnTo>
                  <a:pt x="67056" y="402335"/>
                </a:lnTo>
                <a:lnTo>
                  <a:pt x="5575565" y="401989"/>
                </a:lnTo>
                <a:lnTo>
                  <a:pt x="5613463" y="385239"/>
                </a:lnTo>
                <a:lnTo>
                  <a:pt x="5634194" y="349741"/>
                </a:lnTo>
                <a:lnTo>
                  <a:pt x="5635752" y="335279"/>
                </a:lnTo>
                <a:lnTo>
                  <a:pt x="5635405" y="60186"/>
                </a:lnTo>
                <a:lnTo>
                  <a:pt x="5618655" y="22288"/>
                </a:lnTo>
                <a:lnTo>
                  <a:pt x="5583157" y="1557"/>
                </a:lnTo>
                <a:lnTo>
                  <a:pt x="5568696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2850" y="2747828"/>
            <a:ext cx="5636260" cy="402590"/>
          </a:xfrm>
          <a:custGeom>
            <a:avLst/>
            <a:gdLst/>
            <a:ahLst/>
            <a:cxnLst/>
            <a:rect l="l" t="t" r="r" b="b"/>
            <a:pathLst>
              <a:path w="5636260" h="402589">
                <a:moveTo>
                  <a:pt x="0" y="67055"/>
                </a:moveTo>
                <a:lnTo>
                  <a:pt x="13046" y="27285"/>
                </a:lnTo>
                <a:lnTo>
                  <a:pt x="46214" y="3297"/>
                </a:lnTo>
                <a:lnTo>
                  <a:pt x="5568696" y="0"/>
                </a:lnTo>
                <a:lnTo>
                  <a:pt x="5583157" y="1557"/>
                </a:lnTo>
                <a:lnTo>
                  <a:pt x="5618655" y="22288"/>
                </a:lnTo>
                <a:lnTo>
                  <a:pt x="5635405" y="60186"/>
                </a:lnTo>
                <a:lnTo>
                  <a:pt x="5635752" y="335279"/>
                </a:lnTo>
                <a:lnTo>
                  <a:pt x="5634194" y="349741"/>
                </a:lnTo>
                <a:lnTo>
                  <a:pt x="5613463" y="385239"/>
                </a:lnTo>
                <a:lnTo>
                  <a:pt x="5575565" y="401989"/>
                </a:lnTo>
                <a:lnTo>
                  <a:pt x="67056" y="402335"/>
                </a:lnTo>
                <a:lnTo>
                  <a:pt x="52609" y="400778"/>
                </a:lnTo>
                <a:lnTo>
                  <a:pt x="17114" y="380047"/>
                </a:lnTo>
                <a:lnTo>
                  <a:pt x="346" y="342149"/>
                </a:lnTo>
                <a:lnTo>
                  <a:pt x="0" y="67055"/>
                </a:lnTo>
                <a:close/>
              </a:path>
            </a:pathLst>
          </a:custGeom>
          <a:ln w="2286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11335" y="2810623"/>
            <a:ext cx="421881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latin typeface="Calibri"/>
                <a:cs typeface="Calibri"/>
              </a:rPr>
              <a:t>п</a:t>
            </a:r>
            <a:r>
              <a:rPr b="1" spc="-10" dirty="0">
                <a:latin typeface="Calibri"/>
                <a:cs typeface="Calibri"/>
              </a:rPr>
              <a:t>р</a:t>
            </a:r>
            <a:r>
              <a:rPr b="1" dirty="0">
                <a:latin typeface="Calibri"/>
                <a:cs typeface="Calibri"/>
              </a:rPr>
              <a:t>ог</a:t>
            </a:r>
            <a:r>
              <a:rPr b="1" spc="-10" dirty="0">
                <a:latin typeface="Calibri"/>
                <a:cs typeface="Calibri"/>
              </a:rPr>
              <a:t>р</a:t>
            </a:r>
            <a:r>
              <a:rPr b="1" dirty="0">
                <a:latin typeface="Calibri"/>
                <a:cs typeface="Calibri"/>
              </a:rPr>
              <a:t>аммы повыш</a:t>
            </a:r>
            <a:r>
              <a:rPr b="1" spc="-10" dirty="0">
                <a:latin typeface="Calibri"/>
                <a:cs typeface="Calibri"/>
              </a:rPr>
              <a:t>е</a:t>
            </a:r>
            <a:r>
              <a:rPr b="1" dirty="0">
                <a:latin typeface="Calibri"/>
                <a:cs typeface="Calibri"/>
              </a:rPr>
              <a:t>ния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кв</a:t>
            </a:r>
            <a:r>
              <a:rPr b="1" spc="-5" dirty="0">
                <a:latin typeface="Calibri"/>
                <a:cs typeface="Calibri"/>
              </a:rPr>
              <a:t>а</a:t>
            </a:r>
            <a:r>
              <a:rPr b="1" dirty="0">
                <a:latin typeface="Calibri"/>
                <a:cs typeface="Calibri"/>
              </a:rPr>
              <a:t>лифи</a:t>
            </a:r>
            <a:r>
              <a:rPr b="1" spc="-35" dirty="0">
                <a:latin typeface="Calibri"/>
                <a:cs typeface="Calibri"/>
              </a:rPr>
              <a:t>к</a:t>
            </a:r>
            <a:r>
              <a:rPr b="1" dirty="0">
                <a:latin typeface="Calibri"/>
                <a:cs typeface="Calibri"/>
              </a:rPr>
              <a:t>а</a:t>
            </a:r>
            <a:r>
              <a:rPr b="1" spc="-10" dirty="0">
                <a:latin typeface="Calibri"/>
                <a:cs typeface="Calibri"/>
              </a:rPr>
              <a:t>ц</a:t>
            </a:r>
            <a:r>
              <a:rPr b="1" dirty="0">
                <a:latin typeface="Calibri"/>
                <a:cs typeface="Calibri"/>
              </a:rPr>
              <a:t>ии</a:t>
            </a:r>
          </a:p>
        </p:txBody>
      </p:sp>
      <p:sp>
        <p:nvSpPr>
          <p:cNvPr id="19" name="object 19"/>
          <p:cNvSpPr/>
          <p:nvPr/>
        </p:nvSpPr>
        <p:spPr>
          <a:xfrm>
            <a:off x="1082841" y="3423242"/>
            <a:ext cx="2313497" cy="1071865"/>
          </a:xfrm>
          <a:custGeom>
            <a:avLst/>
            <a:gdLst/>
            <a:ahLst/>
            <a:cxnLst/>
            <a:rect l="l" t="t" r="r" b="b"/>
            <a:pathLst>
              <a:path w="1609725" h="848995">
                <a:moveTo>
                  <a:pt x="0" y="141477"/>
                </a:moveTo>
                <a:lnTo>
                  <a:pt x="6555" y="98797"/>
                </a:lnTo>
                <a:lnTo>
                  <a:pt x="24882" y="61337"/>
                </a:lnTo>
                <a:lnTo>
                  <a:pt x="52966" y="31112"/>
                </a:lnTo>
                <a:lnTo>
                  <a:pt x="88797" y="10138"/>
                </a:lnTo>
                <a:lnTo>
                  <a:pt x="130362" y="430"/>
                </a:lnTo>
                <a:lnTo>
                  <a:pt x="1467865" y="0"/>
                </a:lnTo>
                <a:lnTo>
                  <a:pt x="1482548" y="753"/>
                </a:lnTo>
                <a:lnTo>
                  <a:pt x="1523712" y="11459"/>
                </a:lnTo>
                <a:lnTo>
                  <a:pt x="1558985" y="33266"/>
                </a:lnTo>
                <a:lnTo>
                  <a:pt x="1586350" y="64159"/>
                </a:lnTo>
                <a:lnTo>
                  <a:pt x="1603792" y="102123"/>
                </a:lnTo>
                <a:lnTo>
                  <a:pt x="1609344" y="707389"/>
                </a:lnTo>
                <a:lnTo>
                  <a:pt x="1608590" y="722072"/>
                </a:lnTo>
                <a:lnTo>
                  <a:pt x="1597884" y="763236"/>
                </a:lnTo>
                <a:lnTo>
                  <a:pt x="1576077" y="798509"/>
                </a:lnTo>
                <a:lnTo>
                  <a:pt x="1545184" y="825874"/>
                </a:lnTo>
                <a:lnTo>
                  <a:pt x="1507220" y="843316"/>
                </a:lnTo>
                <a:lnTo>
                  <a:pt x="141477" y="848867"/>
                </a:lnTo>
                <a:lnTo>
                  <a:pt x="126791" y="848114"/>
                </a:lnTo>
                <a:lnTo>
                  <a:pt x="85620" y="837408"/>
                </a:lnTo>
                <a:lnTo>
                  <a:pt x="50348" y="815601"/>
                </a:lnTo>
                <a:lnTo>
                  <a:pt x="22987" y="784708"/>
                </a:lnTo>
                <a:lnTo>
                  <a:pt x="5549" y="746744"/>
                </a:lnTo>
                <a:lnTo>
                  <a:pt x="0" y="141477"/>
                </a:lnTo>
                <a:close/>
              </a:path>
            </a:pathLst>
          </a:custGeom>
          <a:ln w="2285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93803" y="3496436"/>
            <a:ext cx="2125470" cy="984885"/>
          </a:xfrm>
          <a:prstGeom prst="rect">
            <a:avLst/>
          </a:prstGeom>
          <a:gradFill flip="none" rotWithShape="1">
            <a:gsLst>
              <a:gs pos="6300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600" b="1" dirty="0">
                <a:latin typeface="Calibri"/>
                <a:cs typeface="Calibri"/>
              </a:rPr>
              <a:t>пр</a:t>
            </a:r>
            <a:r>
              <a:rPr sz="1600" b="1" spc="-10" dirty="0">
                <a:latin typeface="Calibri"/>
                <a:cs typeface="Calibri"/>
              </a:rPr>
              <a:t>ед</a:t>
            </a:r>
            <a:r>
              <a:rPr sz="1600" b="1" dirty="0">
                <a:latin typeface="Calibri"/>
                <a:cs typeface="Calibri"/>
              </a:rPr>
              <a:t>у</a:t>
            </a:r>
            <a:r>
              <a:rPr sz="1600" b="1" spc="-10" dirty="0">
                <a:latin typeface="Calibri"/>
                <a:cs typeface="Calibri"/>
              </a:rPr>
              <a:t>с</a:t>
            </a:r>
            <a:r>
              <a:rPr sz="1600" b="1" dirty="0">
                <a:latin typeface="Calibri"/>
                <a:cs typeface="Calibri"/>
              </a:rPr>
              <a:t>м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т</a:t>
            </a: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е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ые </a:t>
            </a:r>
            <a:r>
              <a:rPr sz="1600" b="1" spc="-2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але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да</a:t>
            </a: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ыми п</a:t>
            </a:r>
            <a:r>
              <a:rPr sz="1600" b="1" spc="-5" dirty="0">
                <a:latin typeface="Calibri"/>
                <a:cs typeface="Calibri"/>
              </a:rPr>
              <a:t>л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ами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</a:t>
            </a:r>
            <a:r>
              <a:rPr sz="1600" b="1" spc="-5" dirty="0">
                <a:latin typeface="Calibri"/>
                <a:cs typeface="Calibri"/>
              </a:rPr>
              <a:t>П</a:t>
            </a:r>
            <a:r>
              <a:rPr sz="1600" b="1" dirty="0">
                <a:latin typeface="Calibri"/>
                <a:cs typeface="Calibri"/>
              </a:rPr>
              <a:t>О </a:t>
            </a:r>
            <a:r>
              <a:rPr sz="1600" b="1" spc="-2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але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да</a:t>
            </a: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ый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г</a:t>
            </a:r>
            <a:r>
              <a:rPr sz="1600" b="1" spc="-35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д</a:t>
            </a:r>
          </a:p>
        </p:txBody>
      </p:sp>
      <p:sp>
        <p:nvSpPr>
          <p:cNvPr id="21" name="object 21"/>
          <p:cNvSpPr/>
          <p:nvPr/>
        </p:nvSpPr>
        <p:spPr>
          <a:xfrm>
            <a:off x="3474872" y="3434276"/>
            <a:ext cx="2552381" cy="2382070"/>
          </a:xfrm>
          <a:custGeom>
            <a:avLst/>
            <a:gdLst/>
            <a:ahLst/>
            <a:cxnLst/>
            <a:rect l="l" t="t" r="r" b="b"/>
            <a:pathLst>
              <a:path w="1945004" h="1836420">
                <a:moveTo>
                  <a:pt x="0" y="306069"/>
                </a:moveTo>
                <a:lnTo>
                  <a:pt x="4005" y="256424"/>
                </a:lnTo>
                <a:lnTo>
                  <a:pt x="15603" y="209328"/>
                </a:lnTo>
                <a:lnTo>
                  <a:pt x="34163" y="165413"/>
                </a:lnTo>
                <a:lnTo>
                  <a:pt x="59053" y="125309"/>
                </a:lnTo>
                <a:lnTo>
                  <a:pt x="89646" y="89646"/>
                </a:lnTo>
                <a:lnTo>
                  <a:pt x="125309" y="59053"/>
                </a:lnTo>
                <a:lnTo>
                  <a:pt x="165413" y="34163"/>
                </a:lnTo>
                <a:lnTo>
                  <a:pt x="209328" y="15603"/>
                </a:lnTo>
                <a:lnTo>
                  <a:pt x="256424" y="4005"/>
                </a:lnTo>
                <a:lnTo>
                  <a:pt x="306069" y="0"/>
                </a:lnTo>
                <a:lnTo>
                  <a:pt x="1638553" y="0"/>
                </a:lnTo>
                <a:lnTo>
                  <a:pt x="1688199" y="4005"/>
                </a:lnTo>
                <a:lnTo>
                  <a:pt x="1735295" y="15603"/>
                </a:lnTo>
                <a:lnTo>
                  <a:pt x="1779210" y="34163"/>
                </a:lnTo>
                <a:lnTo>
                  <a:pt x="1819314" y="59053"/>
                </a:lnTo>
                <a:lnTo>
                  <a:pt x="1854977" y="89646"/>
                </a:lnTo>
                <a:lnTo>
                  <a:pt x="1885570" y="125309"/>
                </a:lnTo>
                <a:lnTo>
                  <a:pt x="1910460" y="165413"/>
                </a:lnTo>
                <a:lnTo>
                  <a:pt x="1929020" y="209328"/>
                </a:lnTo>
                <a:lnTo>
                  <a:pt x="1940618" y="256424"/>
                </a:lnTo>
                <a:lnTo>
                  <a:pt x="1944624" y="306069"/>
                </a:lnTo>
                <a:lnTo>
                  <a:pt x="1944624" y="1530349"/>
                </a:lnTo>
                <a:lnTo>
                  <a:pt x="1940618" y="1579995"/>
                </a:lnTo>
                <a:lnTo>
                  <a:pt x="1929020" y="1627091"/>
                </a:lnTo>
                <a:lnTo>
                  <a:pt x="1910460" y="1671006"/>
                </a:lnTo>
                <a:lnTo>
                  <a:pt x="1885570" y="1711110"/>
                </a:lnTo>
                <a:lnTo>
                  <a:pt x="1854977" y="1746773"/>
                </a:lnTo>
                <a:lnTo>
                  <a:pt x="1819314" y="1777366"/>
                </a:lnTo>
                <a:lnTo>
                  <a:pt x="1779210" y="1802256"/>
                </a:lnTo>
                <a:lnTo>
                  <a:pt x="1735295" y="1820816"/>
                </a:lnTo>
                <a:lnTo>
                  <a:pt x="1688199" y="1832414"/>
                </a:lnTo>
                <a:lnTo>
                  <a:pt x="1638553" y="1836419"/>
                </a:lnTo>
                <a:lnTo>
                  <a:pt x="306069" y="1836419"/>
                </a:lnTo>
                <a:lnTo>
                  <a:pt x="256424" y="1832414"/>
                </a:lnTo>
                <a:lnTo>
                  <a:pt x="209328" y="1820816"/>
                </a:lnTo>
                <a:lnTo>
                  <a:pt x="165413" y="1802256"/>
                </a:lnTo>
                <a:lnTo>
                  <a:pt x="125309" y="1777366"/>
                </a:lnTo>
                <a:lnTo>
                  <a:pt x="89646" y="1746773"/>
                </a:lnTo>
                <a:lnTo>
                  <a:pt x="59053" y="1711110"/>
                </a:lnTo>
                <a:lnTo>
                  <a:pt x="34163" y="1671006"/>
                </a:lnTo>
                <a:lnTo>
                  <a:pt x="15603" y="1627091"/>
                </a:lnTo>
                <a:lnTo>
                  <a:pt x="4005" y="1579995"/>
                </a:lnTo>
                <a:lnTo>
                  <a:pt x="0" y="1530349"/>
                </a:lnTo>
                <a:lnTo>
                  <a:pt x="0" y="306069"/>
                </a:lnTo>
                <a:close/>
              </a:path>
            </a:pathLst>
          </a:custGeom>
          <a:ln w="2286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14873" y="3548732"/>
            <a:ext cx="2471377" cy="2215991"/>
          </a:xfrm>
          <a:prstGeom prst="rect">
            <a:avLst/>
          </a:prstGeom>
          <a:gradFill>
            <a:gsLst>
              <a:gs pos="6100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0" rIns="0" bIns="0" rtlCol="0">
            <a:spAutoFit/>
          </a:bodyPr>
          <a:lstStyle/>
          <a:p>
            <a:pPr marL="238125" marR="228600" algn="ctr"/>
            <a:r>
              <a:rPr sz="1600" b="1" dirty="0">
                <a:latin typeface="Calibri"/>
                <a:cs typeface="Calibri"/>
              </a:rPr>
              <a:t>разра</a:t>
            </a:r>
            <a:r>
              <a:rPr sz="1600" b="1" spc="-5" dirty="0">
                <a:latin typeface="Calibri"/>
                <a:cs typeface="Calibri"/>
              </a:rPr>
              <a:t>б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та</a:t>
            </a:r>
            <a:r>
              <a:rPr sz="1600" b="1" spc="-10" dirty="0">
                <a:latin typeface="Calibri"/>
                <a:cs typeface="Calibri"/>
              </a:rPr>
              <a:t>нн</a:t>
            </a:r>
            <a:r>
              <a:rPr sz="1600" b="1" dirty="0">
                <a:latin typeface="Calibri"/>
                <a:cs typeface="Calibri"/>
              </a:rPr>
              <a:t>ые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 рам</a:t>
            </a:r>
            <a:r>
              <a:rPr sz="1600" b="1" spc="-2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ах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м</a:t>
            </a:r>
            <a:r>
              <a:rPr sz="1600" b="1" spc="-3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д</a:t>
            </a:r>
            <a:r>
              <a:rPr sz="1600" b="1" spc="-25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ли 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т</a:t>
            </a: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аб</a:t>
            </a:r>
            <a:r>
              <a:rPr sz="1600" b="1" spc="-15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тки</a:t>
            </a:r>
          </a:p>
          <a:p>
            <a:pPr marL="91440" marR="82550" indent="-1905" algn="ctr"/>
            <a:r>
              <a:rPr sz="1600" b="1" dirty="0">
                <a:latin typeface="Calibri"/>
                <a:cs typeface="Calibri"/>
              </a:rPr>
              <a:t>ос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ов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ых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ци</a:t>
            </a:r>
            <a:r>
              <a:rPr sz="1600" b="1" spc="-5" dirty="0">
                <a:latin typeface="Calibri"/>
                <a:cs typeface="Calibri"/>
              </a:rPr>
              <a:t>п</a:t>
            </a:r>
            <a:r>
              <a:rPr sz="1600" b="1" dirty="0">
                <a:latin typeface="Calibri"/>
                <a:cs typeface="Calibri"/>
              </a:rPr>
              <a:t>ов 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еп</a:t>
            </a: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е</a:t>
            </a: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ыв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5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о м</a:t>
            </a:r>
            <a:r>
              <a:rPr sz="1600" b="1" spc="-10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дици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-2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5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о образован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я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</a:t>
            </a:r>
            <a:r>
              <a:rPr sz="1600" b="1" spc="-5" dirty="0">
                <a:latin typeface="Calibri"/>
                <a:cs typeface="Calibri"/>
              </a:rPr>
              <a:t>п</a:t>
            </a:r>
            <a:r>
              <a:rPr sz="1600" b="1" dirty="0">
                <a:latin typeface="Calibri"/>
                <a:cs typeface="Calibri"/>
              </a:rPr>
              <a:t>ри</a:t>
            </a:r>
            <a:r>
              <a:rPr sz="1600" b="1" spc="-2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аз Ми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spc="-20" dirty="0">
                <a:latin typeface="Calibri"/>
                <a:cs typeface="Calibri"/>
              </a:rPr>
              <a:t>з</a:t>
            </a:r>
            <a:r>
              <a:rPr sz="1600" b="1" dirty="0">
                <a:latin typeface="Calibri"/>
                <a:cs typeface="Calibri"/>
              </a:rPr>
              <a:t>д</a:t>
            </a: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ава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с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dirty="0">
                <a:latin typeface="Calibri"/>
                <a:cs typeface="Calibri"/>
              </a:rPr>
              <a:t>ии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т</a:t>
            </a: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11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.11.2013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г</a:t>
            </a:r>
            <a:r>
              <a:rPr sz="1600" b="1" spc="-35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да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№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8</a:t>
            </a:r>
            <a:r>
              <a:rPr sz="1600" b="1" spc="5" dirty="0">
                <a:latin typeface="Calibri"/>
                <a:cs typeface="Calibri"/>
              </a:rPr>
              <a:t>3</a:t>
            </a:r>
            <a:r>
              <a:rPr sz="1600" b="1" dirty="0">
                <a:latin typeface="Calibri"/>
                <a:cs typeface="Calibri"/>
              </a:rPr>
              <a:t>7)</a:t>
            </a:r>
          </a:p>
        </p:txBody>
      </p:sp>
      <p:sp>
        <p:nvSpPr>
          <p:cNvPr id="23" name="object 23"/>
          <p:cNvSpPr/>
          <p:nvPr/>
        </p:nvSpPr>
        <p:spPr>
          <a:xfrm>
            <a:off x="6105786" y="3475145"/>
            <a:ext cx="2225983" cy="2288045"/>
          </a:xfrm>
          <a:custGeom>
            <a:avLst/>
            <a:gdLst/>
            <a:ahLst/>
            <a:cxnLst/>
            <a:rect l="l" t="t" r="r" b="b"/>
            <a:pathLst>
              <a:path w="1914525" h="1836420">
                <a:moveTo>
                  <a:pt x="0" y="306069"/>
                </a:moveTo>
                <a:lnTo>
                  <a:pt x="4005" y="256424"/>
                </a:lnTo>
                <a:lnTo>
                  <a:pt x="15603" y="209328"/>
                </a:lnTo>
                <a:lnTo>
                  <a:pt x="34163" y="165413"/>
                </a:lnTo>
                <a:lnTo>
                  <a:pt x="59053" y="125309"/>
                </a:lnTo>
                <a:lnTo>
                  <a:pt x="89646" y="89646"/>
                </a:lnTo>
                <a:lnTo>
                  <a:pt x="125309" y="59053"/>
                </a:lnTo>
                <a:lnTo>
                  <a:pt x="165413" y="34163"/>
                </a:lnTo>
                <a:lnTo>
                  <a:pt x="209328" y="15603"/>
                </a:lnTo>
                <a:lnTo>
                  <a:pt x="256424" y="4005"/>
                </a:lnTo>
                <a:lnTo>
                  <a:pt x="306069" y="0"/>
                </a:lnTo>
                <a:lnTo>
                  <a:pt x="1608074" y="0"/>
                </a:lnTo>
                <a:lnTo>
                  <a:pt x="1657719" y="4005"/>
                </a:lnTo>
                <a:lnTo>
                  <a:pt x="1704815" y="15603"/>
                </a:lnTo>
                <a:lnTo>
                  <a:pt x="1748730" y="34163"/>
                </a:lnTo>
                <a:lnTo>
                  <a:pt x="1788834" y="59053"/>
                </a:lnTo>
                <a:lnTo>
                  <a:pt x="1824497" y="89646"/>
                </a:lnTo>
                <a:lnTo>
                  <a:pt x="1855090" y="125309"/>
                </a:lnTo>
                <a:lnTo>
                  <a:pt x="1879980" y="165413"/>
                </a:lnTo>
                <a:lnTo>
                  <a:pt x="1898540" y="209328"/>
                </a:lnTo>
                <a:lnTo>
                  <a:pt x="1910138" y="256424"/>
                </a:lnTo>
                <a:lnTo>
                  <a:pt x="1914143" y="306069"/>
                </a:lnTo>
                <a:lnTo>
                  <a:pt x="1914143" y="1530349"/>
                </a:lnTo>
                <a:lnTo>
                  <a:pt x="1910138" y="1579995"/>
                </a:lnTo>
                <a:lnTo>
                  <a:pt x="1898540" y="1627091"/>
                </a:lnTo>
                <a:lnTo>
                  <a:pt x="1879980" y="1671006"/>
                </a:lnTo>
                <a:lnTo>
                  <a:pt x="1855090" y="1711110"/>
                </a:lnTo>
                <a:lnTo>
                  <a:pt x="1824497" y="1746773"/>
                </a:lnTo>
                <a:lnTo>
                  <a:pt x="1788834" y="1777366"/>
                </a:lnTo>
                <a:lnTo>
                  <a:pt x="1748730" y="1802256"/>
                </a:lnTo>
                <a:lnTo>
                  <a:pt x="1704815" y="1820816"/>
                </a:lnTo>
                <a:lnTo>
                  <a:pt x="1657719" y="1832414"/>
                </a:lnTo>
                <a:lnTo>
                  <a:pt x="1608074" y="1836419"/>
                </a:lnTo>
                <a:lnTo>
                  <a:pt x="306069" y="1836419"/>
                </a:lnTo>
                <a:lnTo>
                  <a:pt x="256424" y="1832414"/>
                </a:lnTo>
                <a:lnTo>
                  <a:pt x="209328" y="1820816"/>
                </a:lnTo>
                <a:lnTo>
                  <a:pt x="165413" y="1802256"/>
                </a:lnTo>
                <a:lnTo>
                  <a:pt x="125309" y="1777366"/>
                </a:lnTo>
                <a:lnTo>
                  <a:pt x="89646" y="1746773"/>
                </a:lnTo>
                <a:lnTo>
                  <a:pt x="59053" y="1711110"/>
                </a:lnTo>
                <a:lnTo>
                  <a:pt x="34163" y="1671006"/>
                </a:lnTo>
                <a:lnTo>
                  <a:pt x="15603" y="1627091"/>
                </a:lnTo>
                <a:lnTo>
                  <a:pt x="4005" y="1579995"/>
                </a:lnTo>
                <a:lnTo>
                  <a:pt x="0" y="1530349"/>
                </a:lnTo>
                <a:lnTo>
                  <a:pt x="0" y="306069"/>
                </a:lnTo>
                <a:close/>
              </a:path>
            </a:pathLst>
          </a:custGeom>
          <a:ln w="2286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192308" y="3518797"/>
            <a:ext cx="2090968" cy="2215991"/>
          </a:xfrm>
          <a:prstGeom prst="rect">
            <a:avLst/>
          </a:prstGeom>
          <a:gradFill>
            <a:gsLst>
              <a:gs pos="6200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0" rIns="0" bIns="0" rtlCol="0">
            <a:spAutoFit/>
          </a:bodyPr>
          <a:lstStyle/>
          <a:p>
            <a:pPr marL="12065" marR="5080" algn="ctr"/>
            <a:r>
              <a:rPr sz="1600" b="1" dirty="0">
                <a:latin typeface="Calibri"/>
                <a:cs typeface="Calibri"/>
              </a:rPr>
              <a:t>по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аи</a:t>
            </a:r>
            <a:r>
              <a:rPr sz="1600" b="1" spc="-5" dirty="0">
                <a:latin typeface="Calibri"/>
                <a:cs typeface="Calibri"/>
              </a:rPr>
              <a:t>б</a:t>
            </a:r>
            <a:r>
              <a:rPr sz="1600" b="1" spc="-25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лее акт</a:t>
            </a:r>
            <a:r>
              <a:rPr sz="1600" b="1" spc="-5" dirty="0">
                <a:latin typeface="Calibri"/>
                <a:cs typeface="Calibri"/>
              </a:rPr>
              <a:t>у</a:t>
            </a:r>
            <a:r>
              <a:rPr sz="1600" b="1" dirty="0">
                <a:latin typeface="Calibri"/>
                <a:cs typeface="Calibri"/>
              </a:rPr>
              <a:t>аль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ым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вопросам профила</a:t>
            </a:r>
            <a:r>
              <a:rPr sz="1600" b="1" spc="-1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тики, диа</a:t>
            </a:r>
            <a:r>
              <a:rPr sz="1600" b="1" spc="5" dirty="0">
                <a:latin typeface="Calibri"/>
                <a:cs typeface="Calibri"/>
              </a:rPr>
              <a:t>г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остики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 лече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ия 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dirty="0">
                <a:latin typeface="Calibri"/>
                <a:cs typeface="Calibri"/>
              </a:rPr>
              <a:t>оциаль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з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ачимых </a:t>
            </a:r>
            <a:r>
              <a:rPr sz="1600" b="1" spc="-5" dirty="0">
                <a:latin typeface="Calibri"/>
                <a:cs typeface="Calibri"/>
              </a:rPr>
              <a:t>з</a:t>
            </a:r>
            <a:r>
              <a:rPr sz="1600" b="1" dirty="0">
                <a:latin typeface="Calibri"/>
                <a:cs typeface="Calibri"/>
              </a:rPr>
              <a:t>аб</a:t>
            </a:r>
            <a:r>
              <a:rPr sz="1600" b="1" spc="-25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лева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ий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 вкл</a:t>
            </a:r>
            <a:r>
              <a:rPr sz="1600" b="1" spc="-10" dirty="0">
                <a:latin typeface="Calibri"/>
                <a:cs typeface="Calibri"/>
              </a:rPr>
              <a:t>ю</a:t>
            </a:r>
            <a:r>
              <a:rPr sz="1600" b="1" dirty="0">
                <a:latin typeface="Calibri"/>
                <a:cs typeface="Calibri"/>
              </a:rPr>
              <a:t>чающие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 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10" dirty="0">
                <a:latin typeface="Calibri"/>
                <a:cs typeface="Calibri"/>
              </a:rPr>
              <a:t>м</a:t>
            </a:r>
            <a:r>
              <a:rPr sz="1600" b="1" spc="-40" dirty="0">
                <a:latin typeface="Calibri"/>
                <a:cs typeface="Calibri"/>
              </a:rPr>
              <a:t>у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5" dirty="0">
                <a:latin typeface="Calibri"/>
                <a:cs typeface="Calibri"/>
              </a:rPr>
              <a:t>я</a:t>
            </a:r>
            <a:r>
              <a:rPr sz="1600" b="1" dirty="0">
                <a:latin typeface="Calibri"/>
                <a:cs typeface="Calibri"/>
              </a:rPr>
              <a:t>цио</a:t>
            </a:r>
            <a:r>
              <a:rPr sz="1600" b="1" spc="-10" dirty="0">
                <a:latin typeface="Calibri"/>
                <a:cs typeface="Calibri"/>
              </a:rPr>
              <a:t>нн</a:t>
            </a:r>
            <a:r>
              <a:rPr sz="1600" b="1" dirty="0">
                <a:latin typeface="Calibri"/>
                <a:cs typeface="Calibri"/>
              </a:rPr>
              <a:t>ые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урсы и 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dirty="0">
                <a:latin typeface="Calibri"/>
                <a:cs typeface="Calibri"/>
              </a:rPr>
              <a:t>тажиров</a:t>
            </a:r>
            <a:r>
              <a:rPr sz="1600" b="1" spc="-5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у</a:t>
            </a:r>
          </a:p>
        </p:txBody>
      </p:sp>
      <p:sp>
        <p:nvSpPr>
          <p:cNvPr id="25" name="object 25"/>
          <p:cNvSpPr/>
          <p:nvPr/>
        </p:nvSpPr>
        <p:spPr>
          <a:xfrm>
            <a:off x="9594812" y="1923807"/>
            <a:ext cx="1851660" cy="424180"/>
          </a:xfrm>
          <a:custGeom>
            <a:avLst/>
            <a:gdLst/>
            <a:ahLst/>
            <a:cxnLst/>
            <a:rect l="l" t="t" r="r" b="b"/>
            <a:pathLst>
              <a:path w="1851659" h="424180">
                <a:moveTo>
                  <a:pt x="1781048" y="0"/>
                </a:moveTo>
                <a:lnTo>
                  <a:pt x="58072" y="1110"/>
                </a:lnTo>
                <a:lnTo>
                  <a:pt x="21357" y="20021"/>
                </a:lnTo>
                <a:lnTo>
                  <a:pt x="1484" y="56143"/>
                </a:lnTo>
                <a:lnTo>
                  <a:pt x="0" y="70612"/>
                </a:lnTo>
                <a:lnTo>
                  <a:pt x="1110" y="365599"/>
                </a:lnTo>
                <a:lnTo>
                  <a:pt x="20021" y="402314"/>
                </a:lnTo>
                <a:lnTo>
                  <a:pt x="56143" y="422187"/>
                </a:lnTo>
                <a:lnTo>
                  <a:pt x="70612" y="423671"/>
                </a:lnTo>
                <a:lnTo>
                  <a:pt x="1793587" y="422561"/>
                </a:lnTo>
                <a:lnTo>
                  <a:pt x="1830302" y="403650"/>
                </a:lnTo>
                <a:lnTo>
                  <a:pt x="1850175" y="367528"/>
                </a:lnTo>
                <a:lnTo>
                  <a:pt x="1851660" y="353059"/>
                </a:lnTo>
                <a:lnTo>
                  <a:pt x="1850549" y="58072"/>
                </a:lnTo>
                <a:lnTo>
                  <a:pt x="1831638" y="21357"/>
                </a:lnTo>
                <a:lnTo>
                  <a:pt x="1795516" y="1484"/>
                </a:lnTo>
                <a:lnTo>
                  <a:pt x="17810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13313" y="1923807"/>
            <a:ext cx="1851660" cy="424180"/>
          </a:xfrm>
          <a:custGeom>
            <a:avLst/>
            <a:gdLst/>
            <a:ahLst/>
            <a:cxnLst/>
            <a:rect l="l" t="t" r="r" b="b"/>
            <a:pathLst>
              <a:path w="1851659" h="424180">
                <a:moveTo>
                  <a:pt x="0" y="70612"/>
                </a:moveTo>
                <a:lnTo>
                  <a:pt x="12462" y="30549"/>
                </a:lnTo>
                <a:lnTo>
                  <a:pt x="44461" y="5003"/>
                </a:lnTo>
                <a:lnTo>
                  <a:pt x="1781048" y="0"/>
                </a:lnTo>
                <a:lnTo>
                  <a:pt x="1795516" y="1484"/>
                </a:lnTo>
                <a:lnTo>
                  <a:pt x="1831638" y="21357"/>
                </a:lnTo>
                <a:lnTo>
                  <a:pt x="1850549" y="58072"/>
                </a:lnTo>
                <a:lnTo>
                  <a:pt x="1851660" y="353059"/>
                </a:lnTo>
                <a:lnTo>
                  <a:pt x="1850175" y="367528"/>
                </a:lnTo>
                <a:lnTo>
                  <a:pt x="1830302" y="403650"/>
                </a:lnTo>
                <a:lnTo>
                  <a:pt x="1793587" y="422561"/>
                </a:lnTo>
                <a:lnTo>
                  <a:pt x="70612" y="423671"/>
                </a:lnTo>
                <a:lnTo>
                  <a:pt x="56143" y="422187"/>
                </a:lnTo>
                <a:lnTo>
                  <a:pt x="20021" y="402314"/>
                </a:lnTo>
                <a:lnTo>
                  <a:pt x="1110" y="365599"/>
                </a:lnTo>
                <a:lnTo>
                  <a:pt x="0" y="70612"/>
                </a:lnTo>
                <a:close/>
              </a:path>
            </a:pathLst>
          </a:custGeom>
          <a:ln w="2285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787258" y="1989169"/>
            <a:ext cx="155651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latin typeface="Calibri"/>
                <a:cs typeface="Calibri"/>
              </a:rPr>
              <a:t>М</a:t>
            </a:r>
            <a:r>
              <a:rPr b="1" spc="-30" dirty="0">
                <a:latin typeface="Calibri"/>
                <a:cs typeface="Calibri"/>
              </a:rPr>
              <a:t>е</a:t>
            </a:r>
            <a:r>
              <a:rPr b="1" dirty="0">
                <a:latin typeface="Calibri"/>
                <a:cs typeface="Calibri"/>
              </a:rPr>
              <a:t>д</a:t>
            </a:r>
            <a:r>
              <a:rPr b="1" spc="-10" dirty="0">
                <a:latin typeface="Calibri"/>
                <a:cs typeface="Calibri"/>
              </a:rPr>
              <a:t>р</a:t>
            </a:r>
            <a:r>
              <a:rPr b="1" dirty="0">
                <a:latin typeface="Calibri"/>
                <a:cs typeface="Calibri"/>
              </a:rPr>
              <a:t>а</a:t>
            </a:r>
            <a:r>
              <a:rPr b="1" spc="-5" dirty="0">
                <a:latin typeface="Calibri"/>
                <a:cs typeface="Calibri"/>
              </a:rPr>
              <a:t>б</a:t>
            </a:r>
            <a:r>
              <a:rPr b="1" spc="-10" dirty="0">
                <a:latin typeface="Calibri"/>
                <a:cs typeface="Calibri"/>
              </a:rPr>
              <a:t>о</a:t>
            </a:r>
            <a:r>
              <a:rPr b="1" dirty="0">
                <a:latin typeface="Calibri"/>
                <a:cs typeface="Calibri"/>
              </a:rPr>
              <a:t>тник</a:t>
            </a:r>
          </a:p>
        </p:txBody>
      </p:sp>
      <p:sp>
        <p:nvSpPr>
          <p:cNvPr id="28" name="object 28"/>
          <p:cNvSpPr/>
          <p:nvPr/>
        </p:nvSpPr>
        <p:spPr>
          <a:xfrm>
            <a:off x="1522983" y="6048756"/>
            <a:ext cx="7341867" cy="743268"/>
          </a:xfrm>
          <a:custGeom>
            <a:avLst/>
            <a:gdLst/>
            <a:ahLst/>
            <a:cxnLst/>
            <a:rect l="l" t="t" r="r" b="b"/>
            <a:pathLst>
              <a:path w="5636260" h="563879">
                <a:moveTo>
                  <a:pt x="5541772" y="0"/>
                </a:moveTo>
                <a:lnTo>
                  <a:pt x="87119" y="246"/>
                </a:lnTo>
                <a:lnTo>
                  <a:pt x="46824" y="12668"/>
                </a:lnTo>
                <a:lnTo>
                  <a:pt x="16639" y="40571"/>
                </a:lnTo>
                <a:lnTo>
                  <a:pt x="1124" y="79398"/>
                </a:lnTo>
                <a:lnTo>
                  <a:pt x="0" y="93980"/>
                </a:lnTo>
                <a:lnTo>
                  <a:pt x="246" y="476760"/>
                </a:lnTo>
                <a:lnTo>
                  <a:pt x="12668" y="517055"/>
                </a:lnTo>
                <a:lnTo>
                  <a:pt x="40571" y="547240"/>
                </a:lnTo>
                <a:lnTo>
                  <a:pt x="79398" y="562755"/>
                </a:lnTo>
                <a:lnTo>
                  <a:pt x="93980" y="563880"/>
                </a:lnTo>
                <a:lnTo>
                  <a:pt x="5548637" y="563633"/>
                </a:lnTo>
                <a:lnTo>
                  <a:pt x="5588944" y="551211"/>
                </a:lnTo>
                <a:lnTo>
                  <a:pt x="5619122" y="523308"/>
                </a:lnTo>
                <a:lnTo>
                  <a:pt x="5634628" y="484481"/>
                </a:lnTo>
                <a:lnTo>
                  <a:pt x="5635752" y="469900"/>
                </a:lnTo>
                <a:lnTo>
                  <a:pt x="5635505" y="87119"/>
                </a:lnTo>
                <a:lnTo>
                  <a:pt x="5623091" y="46824"/>
                </a:lnTo>
                <a:lnTo>
                  <a:pt x="5595197" y="16639"/>
                </a:lnTo>
                <a:lnTo>
                  <a:pt x="5556362" y="1124"/>
                </a:lnTo>
                <a:lnTo>
                  <a:pt x="554177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1968" y="6034278"/>
            <a:ext cx="7297415" cy="698708"/>
          </a:xfrm>
          <a:custGeom>
            <a:avLst/>
            <a:gdLst/>
            <a:ahLst/>
            <a:cxnLst/>
            <a:rect l="l" t="t" r="r" b="b"/>
            <a:pathLst>
              <a:path w="5636260" h="563879">
                <a:moveTo>
                  <a:pt x="0" y="93980"/>
                </a:moveTo>
                <a:lnTo>
                  <a:pt x="9613" y="52525"/>
                </a:lnTo>
                <a:lnTo>
                  <a:pt x="35414" y="20474"/>
                </a:lnTo>
                <a:lnTo>
                  <a:pt x="72845" y="2385"/>
                </a:lnTo>
                <a:lnTo>
                  <a:pt x="5541772" y="0"/>
                </a:lnTo>
                <a:lnTo>
                  <a:pt x="5556362" y="1124"/>
                </a:lnTo>
                <a:lnTo>
                  <a:pt x="5595197" y="16639"/>
                </a:lnTo>
                <a:lnTo>
                  <a:pt x="5623091" y="46824"/>
                </a:lnTo>
                <a:lnTo>
                  <a:pt x="5635505" y="87119"/>
                </a:lnTo>
                <a:lnTo>
                  <a:pt x="5635752" y="469900"/>
                </a:lnTo>
                <a:lnTo>
                  <a:pt x="5634628" y="484481"/>
                </a:lnTo>
                <a:lnTo>
                  <a:pt x="5619122" y="523308"/>
                </a:lnTo>
                <a:lnTo>
                  <a:pt x="5588944" y="551211"/>
                </a:lnTo>
                <a:lnTo>
                  <a:pt x="5548637" y="563633"/>
                </a:lnTo>
                <a:lnTo>
                  <a:pt x="93980" y="563880"/>
                </a:lnTo>
                <a:lnTo>
                  <a:pt x="79398" y="562755"/>
                </a:lnTo>
                <a:lnTo>
                  <a:pt x="40571" y="547240"/>
                </a:lnTo>
                <a:lnTo>
                  <a:pt x="12668" y="517055"/>
                </a:lnTo>
                <a:lnTo>
                  <a:pt x="246" y="476760"/>
                </a:lnTo>
                <a:lnTo>
                  <a:pt x="0" y="9398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286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521969" y="6123001"/>
            <a:ext cx="72974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ПОР</a:t>
            </a:r>
            <a:r>
              <a:rPr b="1" spc="-100" dirty="0">
                <a:latin typeface="Calibri"/>
                <a:cs typeface="Calibri"/>
              </a:rPr>
              <a:t>Т</a:t>
            </a:r>
            <a:r>
              <a:rPr b="1" dirty="0">
                <a:latin typeface="Calibri"/>
                <a:cs typeface="Calibri"/>
              </a:rPr>
              <a:t>АЛ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НЕПРЕ</a:t>
            </a:r>
            <a:r>
              <a:rPr b="1" spc="-10" dirty="0">
                <a:latin typeface="Calibri"/>
                <a:cs typeface="Calibri"/>
              </a:rPr>
              <a:t>Р</a:t>
            </a:r>
            <a:r>
              <a:rPr b="1" spc="-5" dirty="0">
                <a:latin typeface="Calibri"/>
                <a:cs typeface="Calibri"/>
              </a:rPr>
              <a:t>Ы</a:t>
            </a:r>
            <a:r>
              <a:rPr b="1" dirty="0">
                <a:latin typeface="Calibri"/>
                <a:cs typeface="Calibri"/>
              </a:rPr>
              <a:t>ВНО</a:t>
            </a:r>
            <a:r>
              <a:rPr b="1" spc="-30" dirty="0">
                <a:latin typeface="Calibri"/>
                <a:cs typeface="Calibri"/>
              </a:rPr>
              <a:t>Г</a:t>
            </a:r>
            <a:r>
              <a:rPr b="1" dirty="0">
                <a:latin typeface="Calibri"/>
                <a:cs typeface="Calibri"/>
              </a:rPr>
              <a:t>О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М</a:t>
            </a:r>
            <a:r>
              <a:rPr b="1" spc="-20" dirty="0">
                <a:latin typeface="Calibri"/>
                <a:cs typeface="Calibri"/>
              </a:rPr>
              <a:t>Е</a:t>
            </a:r>
            <a:r>
              <a:rPr b="1" dirty="0">
                <a:latin typeface="Calibri"/>
                <a:cs typeface="Calibri"/>
              </a:rPr>
              <a:t>ДИЦИНС</a:t>
            </a:r>
            <a:r>
              <a:rPr b="1" spc="-35" dirty="0">
                <a:latin typeface="Calibri"/>
                <a:cs typeface="Calibri"/>
              </a:rPr>
              <a:t>К</a:t>
            </a:r>
            <a:r>
              <a:rPr b="1" dirty="0">
                <a:latin typeface="Calibri"/>
                <a:cs typeface="Calibri"/>
              </a:rPr>
              <a:t>О</a:t>
            </a:r>
            <a:r>
              <a:rPr b="1" spc="-35" dirty="0">
                <a:latin typeface="Calibri"/>
                <a:cs typeface="Calibri"/>
              </a:rPr>
              <a:t>Г</a:t>
            </a:r>
            <a:r>
              <a:rPr b="1" dirty="0">
                <a:latin typeface="Calibri"/>
                <a:cs typeface="Calibri"/>
              </a:rPr>
              <a:t>О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И </a:t>
            </a:r>
            <a:r>
              <a:rPr b="1" spc="-55" dirty="0">
                <a:latin typeface="Calibri"/>
                <a:cs typeface="Calibri"/>
              </a:rPr>
              <a:t>Ф</a:t>
            </a:r>
            <a:r>
              <a:rPr b="1" dirty="0">
                <a:latin typeface="Calibri"/>
                <a:cs typeface="Calibri"/>
              </a:rPr>
              <a:t>АР</a:t>
            </a:r>
            <a:r>
              <a:rPr b="1" spc="-5" dirty="0">
                <a:latin typeface="Calibri"/>
                <a:cs typeface="Calibri"/>
              </a:rPr>
              <a:t>М</a:t>
            </a:r>
            <a:r>
              <a:rPr b="1" dirty="0">
                <a:latin typeface="Calibri"/>
                <a:cs typeface="Calibri"/>
              </a:rPr>
              <a:t>АЦЕ</a:t>
            </a:r>
            <a:r>
              <a:rPr b="1" spc="-20" dirty="0">
                <a:latin typeface="Calibri"/>
                <a:cs typeface="Calibri"/>
              </a:rPr>
              <a:t>В</a:t>
            </a:r>
            <a:r>
              <a:rPr b="1" dirty="0">
                <a:latin typeface="Calibri"/>
                <a:cs typeface="Calibri"/>
              </a:rPr>
              <a:t>ТИЧ</a:t>
            </a:r>
            <a:r>
              <a:rPr b="1" spc="-35" dirty="0">
                <a:latin typeface="Calibri"/>
                <a:cs typeface="Calibri"/>
              </a:rPr>
              <a:t>Е</a:t>
            </a:r>
            <a:r>
              <a:rPr b="1" dirty="0">
                <a:latin typeface="Calibri"/>
                <a:cs typeface="Calibri"/>
              </a:rPr>
              <a:t>С</a:t>
            </a:r>
            <a:r>
              <a:rPr b="1" spc="-35" dirty="0">
                <a:latin typeface="Calibri"/>
                <a:cs typeface="Calibri"/>
              </a:rPr>
              <a:t>К</a:t>
            </a:r>
            <a:r>
              <a:rPr b="1" dirty="0">
                <a:latin typeface="Calibri"/>
                <a:cs typeface="Calibri"/>
              </a:rPr>
              <a:t>О</a:t>
            </a:r>
            <a:r>
              <a:rPr b="1" spc="-45" dirty="0">
                <a:latin typeface="Calibri"/>
                <a:cs typeface="Calibri"/>
              </a:rPr>
              <a:t>Г</a:t>
            </a:r>
            <a:r>
              <a:rPr b="1" dirty="0">
                <a:latin typeface="Calibri"/>
                <a:cs typeface="Calibri"/>
              </a:rPr>
              <a:t>О</a:t>
            </a:r>
            <a:endParaRPr dirty="0">
              <a:latin typeface="Calibri"/>
              <a:cs typeface="Calibri"/>
            </a:endParaRPr>
          </a:p>
          <a:p>
            <a:pPr marL="3175" algn="ctr"/>
            <a:r>
              <a:rPr b="1" dirty="0">
                <a:latin typeface="Calibri"/>
                <a:cs typeface="Calibri"/>
              </a:rPr>
              <a:t>ОБ</a:t>
            </a:r>
            <a:r>
              <a:rPr b="1" spc="-80" dirty="0">
                <a:latin typeface="Calibri"/>
                <a:cs typeface="Calibri"/>
              </a:rPr>
              <a:t>Р</a:t>
            </a:r>
            <a:r>
              <a:rPr b="1" dirty="0">
                <a:latin typeface="Calibri"/>
                <a:cs typeface="Calibri"/>
              </a:rPr>
              <a:t>АЗ</a:t>
            </a:r>
            <a:r>
              <a:rPr b="1" spc="-5" dirty="0">
                <a:latin typeface="Calibri"/>
                <a:cs typeface="Calibri"/>
              </a:rPr>
              <a:t>О</a:t>
            </a:r>
            <a:r>
              <a:rPr b="1" spc="-10" dirty="0">
                <a:latin typeface="Calibri"/>
                <a:cs typeface="Calibri"/>
              </a:rPr>
              <a:t>В</a:t>
            </a:r>
            <a:r>
              <a:rPr b="1" dirty="0">
                <a:latin typeface="Calibri"/>
                <a:cs typeface="Calibri"/>
              </a:rPr>
              <a:t>АНИЯ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ED</a:t>
            </a:r>
            <a:r>
              <a:rPr b="1" spc="-15" dirty="0">
                <a:latin typeface="Calibri"/>
                <a:cs typeface="Calibri"/>
              </a:rPr>
              <a:t>U</a:t>
            </a:r>
            <a:r>
              <a:rPr b="1" spc="-5" dirty="0">
                <a:latin typeface="Calibri"/>
                <a:cs typeface="Calibri"/>
              </a:rPr>
              <a:t>.</a:t>
            </a:r>
            <a:r>
              <a:rPr b="1" spc="-15" dirty="0">
                <a:latin typeface="Calibri"/>
                <a:cs typeface="Calibri"/>
              </a:rPr>
              <a:t>R</a:t>
            </a:r>
            <a:r>
              <a:rPr b="1" spc="-5" dirty="0">
                <a:latin typeface="Calibri"/>
                <a:cs typeface="Calibri"/>
              </a:rPr>
              <a:t>O</a:t>
            </a:r>
            <a:r>
              <a:rPr b="1" spc="-10" dirty="0">
                <a:latin typeface="Calibri"/>
                <a:cs typeface="Calibri"/>
              </a:rPr>
              <a:t>S</a:t>
            </a:r>
            <a:r>
              <a:rPr b="1" dirty="0">
                <a:latin typeface="Calibri"/>
                <a:cs typeface="Calibri"/>
              </a:rPr>
              <a:t>M</a:t>
            </a:r>
            <a:r>
              <a:rPr b="1" spc="-5" dirty="0">
                <a:latin typeface="Calibri"/>
                <a:cs typeface="Calibri"/>
              </a:rPr>
              <a:t>I</a:t>
            </a:r>
            <a:r>
              <a:rPr b="1" dirty="0">
                <a:latin typeface="Calibri"/>
                <a:cs typeface="Calibri"/>
              </a:rPr>
              <a:t>NZDR</a:t>
            </a:r>
            <a:r>
              <a:rPr b="1" spc="-75" dirty="0">
                <a:latin typeface="Calibri"/>
                <a:cs typeface="Calibri"/>
              </a:rPr>
              <a:t>A</a:t>
            </a:r>
            <a:r>
              <a:rPr b="1" spc="-135" dirty="0">
                <a:latin typeface="Calibri"/>
                <a:cs typeface="Calibri"/>
              </a:rPr>
              <a:t>V</a:t>
            </a:r>
            <a:r>
              <a:rPr b="1" spc="-5" dirty="0">
                <a:latin typeface="Calibri"/>
                <a:cs typeface="Calibri"/>
              </a:rPr>
              <a:t>.R</a:t>
            </a:r>
            <a:r>
              <a:rPr b="1" dirty="0">
                <a:latin typeface="Calibri"/>
                <a:cs typeface="Calibri"/>
              </a:rPr>
              <a:t>U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</a:t>
            </a:r>
            <a:r>
              <a:rPr dirty="0">
                <a:latin typeface="Calibri"/>
                <a:cs typeface="Calibri"/>
              </a:rPr>
              <a:t>ин</a:t>
            </a:r>
            <a:r>
              <a:rPr spc="-15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0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не</a:t>
            </a:r>
            <a:r>
              <a:rPr spc="-5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-по</a:t>
            </a:r>
            <a:r>
              <a:rPr spc="-10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тал)</a:t>
            </a:r>
          </a:p>
        </p:txBody>
      </p:sp>
      <p:sp>
        <p:nvSpPr>
          <p:cNvPr id="31" name="object 31"/>
          <p:cNvSpPr/>
          <p:nvPr/>
        </p:nvSpPr>
        <p:spPr>
          <a:xfrm>
            <a:off x="8863835" y="3140290"/>
            <a:ext cx="2989497" cy="600710"/>
          </a:xfrm>
          <a:custGeom>
            <a:avLst/>
            <a:gdLst/>
            <a:ahLst/>
            <a:cxnLst/>
            <a:rect l="l" t="t" r="r" b="b"/>
            <a:pathLst>
              <a:path w="1851659" h="600710">
                <a:moveTo>
                  <a:pt x="0" y="100076"/>
                </a:moveTo>
                <a:lnTo>
                  <a:pt x="9075" y="58395"/>
                </a:lnTo>
                <a:lnTo>
                  <a:pt x="33615" y="25271"/>
                </a:lnTo>
                <a:lnTo>
                  <a:pt x="69591" y="4733"/>
                </a:lnTo>
                <a:lnTo>
                  <a:pt x="1751584" y="0"/>
                </a:lnTo>
                <a:lnTo>
                  <a:pt x="1766179" y="1058"/>
                </a:lnTo>
                <a:lnTo>
                  <a:pt x="1805455" y="15735"/>
                </a:lnTo>
                <a:lnTo>
                  <a:pt x="1834832" y="44535"/>
                </a:lnTo>
                <a:lnTo>
                  <a:pt x="1850279" y="83428"/>
                </a:lnTo>
                <a:lnTo>
                  <a:pt x="1851660" y="500380"/>
                </a:lnTo>
                <a:lnTo>
                  <a:pt x="1850601" y="514975"/>
                </a:lnTo>
                <a:lnTo>
                  <a:pt x="1835924" y="554251"/>
                </a:lnTo>
                <a:lnTo>
                  <a:pt x="1807124" y="583628"/>
                </a:lnTo>
                <a:lnTo>
                  <a:pt x="1768231" y="599075"/>
                </a:lnTo>
                <a:lnTo>
                  <a:pt x="100075" y="600456"/>
                </a:lnTo>
                <a:lnTo>
                  <a:pt x="85480" y="599397"/>
                </a:lnTo>
                <a:lnTo>
                  <a:pt x="46204" y="584720"/>
                </a:lnTo>
                <a:lnTo>
                  <a:pt x="16827" y="555920"/>
                </a:lnTo>
                <a:lnTo>
                  <a:pt x="1380" y="517027"/>
                </a:lnTo>
                <a:lnTo>
                  <a:pt x="0" y="1000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86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942368" y="3234174"/>
            <a:ext cx="267914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е</a:t>
            </a:r>
            <a:r>
              <a:rPr sz="1600" b="1" spc="5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dirty="0">
                <a:latin typeface="Calibri"/>
                <a:cs typeface="Calibri"/>
              </a:rPr>
              <a:t>т</a:t>
            </a: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ация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а</a:t>
            </a: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10" dirty="0">
                <a:latin typeface="Calibri"/>
                <a:cs typeface="Calibri"/>
              </a:rPr>
              <a:t>нт</a:t>
            </a:r>
            <a:r>
              <a:rPr sz="1600" b="1" dirty="0">
                <a:latin typeface="Calibri"/>
                <a:cs typeface="Calibri"/>
              </a:rPr>
              <a:t>ер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е</a:t>
            </a:r>
            <a:r>
              <a:rPr sz="1600" b="1" spc="5" dirty="0">
                <a:latin typeface="Calibri"/>
                <a:cs typeface="Calibri"/>
              </a:rPr>
              <a:t>т</a:t>
            </a:r>
            <a:r>
              <a:rPr sz="1600" b="1" dirty="0">
                <a:latin typeface="Calibri"/>
                <a:cs typeface="Calibri"/>
              </a:rPr>
              <a:t>-пор</a:t>
            </a:r>
            <a:r>
              <a:rPr sz="1600" b="1" spc="-10" dirty="0">
                <a:latin typeface="Calibri"/>
                <a:cs typeface="Calibri"/>
              </a:rPr>
              <a:t>т</a:t>
            </a:r>
            <a:r>
              <a:rPr sz="1600" b="1" dirty="0">
                <a:latin typeface="Calibri"/>
                <a:cs typeface="Calibri"/>
              </a:rPr>
              <a:t>але</a:t>
            </a:r>
          </a:p>
        </p:txBody>
      </p:sp>
      <p:sp>
        <p:nvSpPr>
          <p:cNvPr id="33" name="object 33"/>
          <p:cNvSpPr/>
          <p:nvPr/>
        </p:nvSpPr>
        <p:spPr>
          <a:xfrm>
            <a:off x="8585201" y="4194000"/>
            <a:ext cx="3386666" cy="1529080"/>
          </a:xfrm>
          <a:custGeom>
            <a:avLst/>
            <a:gdLst/>
            <a:ahLst/>
            <a:cxnLst/>
            <a:rect l="l" t="t" r="r" b="b"/>
            <a:pathLst>
              <a:path w="1826259" h="1529079">
                <a:moveTo>
                  <a:pt x="0" y="254761"/>
                </a:moveTo>
                <a:lnTo>
                  <a:pt x="3334" y="213434"/>
                </a:lnTo>
                <a:lnTo>
                  <a:pt x="12986" y="174231"/>
                </a:lnTo>
                <a:lnTo>
                  <a:pt x="28433" y="137677"/>
                </a:lnTo>
                <a:lnTo>
                  <a:pt x="49150" y="104296"/>
                </a:lnTo>
                <a:lnTo>
                  <a:pt x="74612" y="74612"/>
                </a:lnTo>
                <a:lnTo>
                  <a:pt x="104296" y="49150"/>
                </a:lnTo>
                <a:lnTo>
                  <a:pt x="137677" y="28433"/>
                </a:lnTo>
                <a:lnTo>
                  <a:pt x="174231" y="12986"/>
                </a:lnTo>
                <a:lnTo>
                  <a:pt x="213434" y="3334"/>
                </a:lnTo>
                <a:lnTo>
                  <a:pt x="254762" y="0"/>
                </a:lnTo>
                <a:lnTo>
                  <a:pt x="1570990" y="0"/>
                </a:lnTo>
                <a:lnTo>
                  <a:pt x="1612317" y="3334"/>
                </a:lnTo>
                <a:lnTo>
                  <a:pt x="1651520" y="12986"/>
                </a:lnTo>
                <a:lnTo>
                  <a:pt x="1688074" y="28433"/>
                </a:lnTo>
                <a:lnTo>
                  <a:pt x="1721455" y="49150"/>
                </a:lnTo>
                <a:lnTo>
                  <a:pt x="1751139" y="74612"/>
                </a:lnTo>
                <a:lnTo>
                  <a:pt x="1776601" y="104296"/>
                </a:lnTo>
                <a:lnTo>
                  <a:pt x="1797318" y="137677"/>
                </a:lnTo>
                <a:lnTo>
                  <a:pt x="1812765" y="174231"/>
                </a:lnTo>
                <a:lnTo>
                  <a:pt x="1822417" y="213434"/>
                </a:lnTo>
                <a:lnTo>
                  <a:pt x="1825752" y="254761"/>
                </a:lnTo>
                <a:lnTo>
                  <a:pt x="1825752" y="1273809"/>
                </a:lnTo>
                <a:lnTo>
                  <a:pt x="1822417" y="1315134"/>
                </a:lnTo>
                <a:lnTo>
                  <a:pt x="1812765" y="1354335"/>
                </a:lnTo>
                <a:lnTo>
                  <a:pt x="1797318" y="1390888"/>
                </a:lnTo>
                <a:lnTo>
                  <a:pt x="1776601" y="1424270"/>
                </a:lnTo>
                <a:lnTo>
                  <a:pt x="1751139" y="1453954"/>
                </a:lnTo>
                <a:lnTo>
                  <a:pt x="1721455" y="1479418"/>
                </a:lnTo>
                <a:lnTo>
                  <a:pt x="1688074" y="1500136"/>
                </a:lnTo>
                <a:lnTo>
                  <a:pt x="1651520" y="1515584"/>
                </a:lnTo>
                <a:lnTo>
                  <a:pt x="1612317" y="1525237"/>
                </a:lnTo>
                <a:lnTo>
                  <a:pt x="1570990" y="1528571"/>
                </a:lnTo>
                <a:lnTo>
                  <a:pt x="254762" y="1528571"/>
                </a:lnTo>
                <a:lnTo>
                  <a:pt x="213434" y="1525237"/>
                </a:lnTo>
                <a:lnTo>
                  <a:pt x="174231" y="1515584"/>
                </a:lnTo>
                <a:lnTo>
                  <a:pt x="137677" y="1500136"/>
                </a:lnTo>
                <a:lnTo>
                  <a:pt x="104296" y="1479418"/>
                </a:lnTo>
                <a:lnTo>
                  <a:pt x="74612" y="1453954"/>
                </a:lnTo>
                <a:lnTo>
                  <a:pt x="49150" y="1424270"/>
                </a:lnTo>
                <a:lnTo>
                  <a:pt x="28433" y="1390888"/>
                </a:lnTo>
                <a:lnTo>
                  <a:pt x="12986" y="1354335"/>
                </a:lnTo>
                <a:lnTo>
                  <a:pt x="3334" y="1315134"/>
                </a:lnTo>
                <a:lnTo>
                  <a:pt x="0" y="1273809"/>
                </a:lnTo>
                <a:lnTo>
                  <a:pt x="0" y="2547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86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611108" y="4276638"/>
            <a:ext cx="324222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/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ы</a:t>
            </a:r>
            <a:r>
              <a:rPr sz="1600" b="1" spc="-5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:</a:t>
            </a:r>
          </a:p>
          <a:p>
            <a:pPr marL="314325" marR="6985" indent="-299085">
              <a:buFont typeface="Calibri"/>
              <a:buChar char="-"/>
              <a:tabLst>
                <a:tab pos="187960" algn="l"/>
              </a:tabLst>
            </a:pPr>
            <a:r>
              <a:rPr sz="1600" b="1" dirty="0">
                <a:latin typeface="Calibri"/>
                <a:cs typeface="Calibri"/>
              </a:rPr>
              <a:t>образова</a:t>
            </a:r>
            <a:r>
              <a:rPr sz="1600" b="1" spc="-5" dirty="0">
                <a:latin typeface="Calibri"/>
                <a:cs typeface="Calibri"/>
              </a:rPr>
              <a:t>т</a:t>
            </a:r>
            <a:r>
              <a:rPr sz="1600" b="1" spc="-25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ль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ой о</a:t>
            </a: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га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5" dirty="0">
                <a:latin typeface="Calibri"/>
                <a:cs typeface="Calibri"/>
              </a:rPr>
              <a:t>з</a:t>
            </a:r>
            <a:r>
              <a:rPr sz="1600" b="1" dirty="0">
                <a:latin typeface="Calibri"/>
                <a:cs typeface="Calibri"/>
              </a:rPr>
              <a:t>аци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;</a:t>
            </a:r>
          </a:p>
          <a:p>
            <a:pPr marL="353695" marR="6985" indent="-338455">
              <a:buFont typeface="Calibri"/>
              <a:buChar char="-"/>
              <a:tabLst>
                <a:tab pos="187960" algn="l"/>
              </a:tabLst>
            </a:pPr>
            <a:r>
              <a:rPr sz="1600" b="1" dirty="0">
                <a:latin typeface="Calibri"/>
                <a:cs typeface="Calibri"/>
              </a:rPr>
              <a:t>образова</a:t>
            </a:r>
            <a:r>
              <a:rPr sz="1600" b="1" spc="-5" dirty="0">
                <a:latin typeface="Calibri"/>
                <a:cs typeface="Calibri"/>
              </a:rPr>
              <a:t>т</a:t>
            </a:r>
            <a:r>
              <a:rPr sz="1600" b="1" spc="-25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ль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ой про</a:t>
            </a:r>
            <a:r>
              <a:rPr sz="1600" b="1" spc="5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раммы;</a:t>
            </a:r>
          </a:p>
          <a:p>
            <a:pPr marL="200025" indent="-172085">
              <a:buFont typeface="Calibri"/>
              <a:buChar char="-"/>
              <a:tabLst>
                <a:tab pos="200660" algn="l"/>
              </a:tabLst>
            </a:pPr>
            <a:r>
              <a:rPr lang="ru-RU" sz="1600" b="1" spc="-5" dirty="0" smtClean="0">
                <a:latin typeface="Calibri"/>
                <a:cs typeface="Calibri"/>
              </a:rPr>
              <a:t>    </a:t>
            </a:r>
            <a:r>
              <a:rPr sz="1600" b="1" spc="-5" dirty="0" err="1" smtClean="0">
                <a:latin typeface="Calibri"/>
                <a:cs typeface="Calibri"/>
              </a:rPr>
              <a:t>ф</a:t>
            </a:r>
            <a:r>
              <a:rPr sz="1600" b="1" dirty="0" err="1" smtClean="0">
                <a:latin typeface="Calibri"/>
                <a:cs typeface="Calibri"/>
              </a:rPr>
              <a:t>о</a:t>
            </a:r>
            <a:r>
              <a:rPr sz="1600" b="1" spc="5" dirty="0" err="1" smtClean="0">
                <a:latin typeface="Calibri"/>
                <a:cs typeface="Calibri"/>
              </a:rPr>
              <a:t>р</a:t>
            </a:r>
            <a:r>
              <a:rPr sz="1600" b="1" dirty="0" err="1" smtClean="0">
                <a:latin typeface="Calibri"/>
                <a:cs typeface="Calibri"/>
              </a:rPr>
              <a:t>мы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уче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ия</a:t>
            </a:r>
          </a:p>
          <a:p>
            <a:pPr marL="386080" marR="5080" indent="-373380">
              <a:buFont typeface="Calibri"/>
              <a:buChar char="-"/>
              <a:tabLst>
                <a:tab pos="185420" algn="l"/>
              </a:tabLst>
            </a:pPr>
            <a:r>
              <a:rPr sz="1600" b="1" dirty="0">
                <a:latin typeface="Calibri"/>
                <a:cs typeface="Calibri"/>
              </a:rPr>
              <a:t>образова</a:t>
            </a:r>
            <a:r>
              <a:rPr sz="1600" b="1" spc="-5" dirty="0">
                <a:latin typeface="Calibri"/>
                <a:cs typeface="Calibri"/>
              </a:rPr>
              <a:t>т</a:t>
            </a:r>
            <a:r>
              <a:rPr sz="1600" b="1" spc="-25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ль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ых </a:t>
            </a:r>
            <a:r>
              <a:rPr sz="1600" b="1" spc="-10" dirty="0">
                <a:latin typeface="Calibri"/>
                <a:cs typeface="Calibri"/>
              </a:rPr>
              <a:t>т</a:t>
            </a:r>
            <a:r>
              <a:rPr sz="1600" b="1" dirty="0">
                <a:latin typeface="Calibri"/>
                <a:cs typeface="Calibri"/>
              </a:rPr>
              <a:t>ех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spc="-25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логий</a:t>
            </a:r>
          </a:p>
        </p:txBody>
      </p:sp>
      <p:sp>
        <p:nvSpPr>
          <p:cNvPr id="35" name="object 35"/>
          <p:cNvSpPr/>
          <p:nvPr/>
        </p:nvSpPr>
        <p:spPr>
          <a:xfrm>
            <a:off x="10520642" y="2318908"/>
            <a:ext cx="120650" cy="822325"/>
          </a:xfrm>
          <a:custGeom>
            <a:avLst/>
            <a:gdLst/>
            <a:ahLst/>
            <a:cxnLst/>
            <a:rect l="l" t="t" r="r" b="b"/>
            <a:pathLst>
              <a:path w="120650" h="822325">
                <a:moveTo>
                  <a:pt x="14477" y="704088"/>
                </a:moveTo>
                <a:lnTo>
                  <a:pt x="8381" y="707644"/>
                </a:lnTo>
                <a:lnTo>
                  <a:pt x="2158" y="711200"/>
                </a:lnTo>
                <a:lnTo>
                  <a:pt x="0" y="719201"/>
                </a:lnTo>
                <a:lnTo>
                  <a:pt x="3682" y="725297"/>
                </a:lnTo>
                <a:lnTo>
                  <a:pt x="60198" y="822198"/>
                </a:lnTo>
                <a:lnTo>
                  <a:pt x="75160" y="796544"/>
                </a:lnTo>
                <a:lnTo>
                  <a:pt x="47244" y="796544"/>
                </a:lnTo>
                <a:lnTo>
                  <a:pt x="47244" y="748701"/>
                </a:lnTo>
                <a:lnTo>
                  <a:pt x="26034" y="712343"/>
                </a:lnTo>
                <a:lnTo>
                  <a:pt x="22478" y="706120"/>
                </a:lnTo>
                <a:lnTo>
                  <a:pt x="14477" y="704088"/>
                </a:lnTo>
                <a:close/>
              </a:path>
              <a:path w="120650" h="822325">
                <a:moveTo>
                  <a:pt x="47244" y="748701"/>
                </a:moveTo>
                <a:lnTo>
                  <a:pt x="47244" y="796544"/>
                </a:lnTo>
                <a:lnTo>
                  <a:pt x="73151" y="796544"/>
                </a:lnTo>
                <a:lnTo>
                  <a:pt x="73151" y="790067"/>
                </a:lnTo>
                <a:lnTo>
                  <a:pt x="49022" y="790067"/>
                </a:lnTo>
                <a:lnTo>
                  <a:pt x="60198" y="770908"/>
                </a:lnTo>
                <a:lnTo>
                  <a:pt x="47244" y="748701"/>
                </a:lnTo>
                <a:close/>
              </a:path>
              <a:path w="120650" h="822325">
                <a:moveTo>
                  <a:pt x="105918" y="704088"/>
                </a:moveTo>
                <a:lnTo>
                  <a:pt x="97917" y="706120"/>
                </a:lnTo>
                <a:lnTo>
                  <a:pt x="94360" y="712343"/>
                </a:lnTo>
                <a:lnTo>
                  <a:pt x="73151" y="748701"/>
                </a:lnTo>
                <a:lnTo>
                  <a:pt x="73151" y="796544"/>
                </a:lnTo>
                <a:lnTo>
                  <a:pt x="75160" y="796544"/>
                </a:lnTo>
                <a:lnTo>
                  <a:pt x="120269" y="719201"/>
                </a:lnTo>
                <a:lnTo>
                  <a:pt x="118237" y="711200"/>
                </a:lnTo>
                <a:lnTo>
                  <a:pt x="112014" y="707644"/>
                </a:lnTo>
                <a:lnTo>
                  <a:pt x="105918" y="704088"/>
                </a:lnTo>
                <a:close/>
              </a:path>
              <a:path w="120650" h="822325">
                <a:moveTo>
                  <a:pt x="60198" y="770908"/>
                </a:moveTo>
                <a:lnTo>
                  <a:pt x="49022" y="790067"/>
                </a:lnTo>
                <a:lnTo>
                  <a:pt x="71374" y="790067"/>
                </a:lnTo>
                <a:lnTo>
                  <a:pt x="60198" y="770908"/>
                </a:lnTo>
                <a:close/>
              </a:path>
              <a:path w="120650" h="822325">
                <a:moveTo>
                  <a:pt x="73151" y="748701"/>
                </a:moveTo>
                <a:lnTo>
                  <a:pt x="60198" y="770908"/>
                </a:lnTo>
                <a:lnTo>
                  <a:pt x="71374" y="790067"/>
                </a:lnTo>
                <a:lnTo>
                  <a:pt x="73151" y="790067"/>
                </a:lnTo>
                <a:lnTo>
                  <a:pt x="73151" y="748701"/>
                </a:lnTo>
                <a:close/>
              </a:path>
              <a:path w="120650" h="822325">
                <a:moveTo>
                  <a:pt x="73151" y="0"/>
                </a:moveTo>
                <a:lnTo>
                  <a:pt x="47244" y="0"/>
                </a:lnTo>
                <a:lnTo>
                  <a:pt x="47244" y="748701"/>
                </a:lnTo>
                <a:lnTo>
                  <a:pt x="60198" y="770908"/>
                </a:lnTo>
                <a:lnTo>
                  <a:pt x="73151" y="748701"/>
                </a:lnTo>
                <a:lnTo>
                  <a:pt x="731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90452" y="3714838"/>
            <a:ext cx="120650" cy="541020"/>
          </a:xfrm>
          <a:custGeom>
            <a:avLst/>
            <a:gdLst/>
            <a:ahLst/>
            <a:cxnLst/>
            <a:rect l="l" t="t" r="r" b="b"/>
            <a:pathLst>
              <a:path w="120650" h="541020">
                <a:moveTo>
                  <a:pt x="14604" y="421766"/>
                </a:moveTo>
                <a:lnTo>
                  <a:pt x="2158" y="428878"/>
                </a:lnTo>
                <a:lnTo>
                  <a:pt x="0" y="436752"/>
                </a:lnTo>
                <a:lnTo>
                  <a:pt x="59054" y="540511"/>
                </a:lnTo>
                <a:lnTo>
                  <a:pt x="74310" y="514984"/>
                </a:lnTo>
                <a:lnTo>
                  <a:pt x="72262" y="514984"/>
                </a:lnTo>
                <a:lnTo>
                  <a:pt x="46354" y="514603"/>
                </a:lnTo>
                <a:lnTo>
                  <a:pt x="46863" y="466711"/>
                </a:lnTo>
                <a:lnTo>
                  <a:pt x="22478" y="423925"/>
                </a:lnTo>
                <a:lnTo>
                  <a:pt x="14604" y="421766"/>
                </a:lnTo>
                <a:close/>
              </a:path>
              <a:path w="120650" h="541020">
                <a:moveTo>
                  <a:pt x="46863" y="466711"/>
                </a:moveTo>
                <a:lnTo>
                  <a:pt x="46354" y="514603"/>
                </a:lnTo>
                <a:lnTo>
                  <a:pt x="72262" y="514984"/>
                </a:lnTo>
                <a:lnTo>
                  <a:pt x="72333" y="508380"/>
                </a:lnTo>
                <a:lnTo>
                  <a:pt x="70611" y="508380"/>
                </a:lnTo>
                <a:lnTo>
                  <a:pt x="48259" y="508126"/>
                </a:lnTo>
                <a:lnTo>
                  <a:pt x="59621" y="489097"/>
                </a:lnTo>
                <a:lnTo>
                  <a:pt x="46863" y="466711"/>
                </a:lnTo>
                <a:close/>
              </a:path>
              <a:path w="120650" h="541020">
                <a:moveTo>
                  <a:pt x="106045" y="422782"/>
                </a:moveTo>
                <a:lnTo>
                  <a:pt x="98044" y="424814"/>
                </a:lnTo>
                <a:lnTo>
                  <a:pt x="94360" y="430910"/>
                </a:lnTo>
                <a:lnTo>
                  <a:pt x="72771" y="467072"/>
                </a:lnTo>
                <a:lnTo>
                  <a:pt x="72262" y="514984"/>
                </a:lnTo>
                <a:lnTo>
                  <a:pt x="74310" y="514984"/>
                </a:lnTo>
                <a:lnTo>
                  <a:pt x="116585" y="444245"/>
                </a:lnTo>
                <a:lnTo>
                  <a:pt x="120269" y="438022"/>
                </a:lnTo>
                <a:lnTo>
                  <a:pt x="118236" y="430148"/>
                </a:lnTo>
                <a:lnTo>
                  <a:pt x="106045" y="422782"/>
                </a:lnTo>
                <a:close/>
              </a:path>
              <a:path w="120650" h="541020">
                <a:moveTo>
                  <a:pt x="59621" y="489097"/>
                </a:moveTo>
                <a:lnTo>
                  <a:pt x="48259" y="508126"/>
                </a:lnTo>
                <a:lnTo>
                  <a:pt x="70611" y="508380"/>
                </a:lnTo>
                <a:lnTo>
                  <a:pt x="59621" y="489097"/>
                </a:lnTo>
                <a:close/>
              </a:path>
              <a:path w="120650" h="541020">
                <a:moveTo>
                  <a:pt x="72771" y="467072"/>
                </a:moveTo>
                <a:lnTo>
                  <a:pt x="59621" y="489097"/>
                </a:lnTo>
                <a:lnTo>
                  <a:pt x="70611" y="508380"/>
                </a:lnTo>
                <a:lnTo>
                  <a:pt x="72333" y="508380"/>
                </a:lnTo>
                <a:lnTo>
                  <a:pt x="72771" y="467072"/>
                </a:lnTo>
                <a:close/>
              </a:path>
              <a:path w="120650" h="541020">
                <a:moveTo>
                  <a:pt x="51816" y="0"/>
                </a:moveTo>
                <a:lnTo>
                  <a:pt x="46863" y="466711"/>
                </a:lnTo>
                <a:lnTo>
                  <a:pt x="59621" y="489097"/>
                </a:lnTo>
                <a:lnTo>
                  <a:pt x="72771" y="467072"/>
                </a:lnTo>
                <a:lnTo>
                  <a:pt x="77724" y="253"/>
                </a:lnTo>
                <a:lnTo>
                  <a:pt x="5181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63835" y="6273101"/>
            <a:ext cx="1582250" cy="45719"/>
          </a:xfrm>
          <a:custGeom>
            <a:avLst/>
            <a:gdLst/>
            <a:ahLst/>
            <a:cxnLst/>
            <a:rect l="l" t="t" r="r" b="b"/>
            <a:pathLst>
              <a:path w="538479" h="120650">
                <a:moveTo>
                  <a:pt x="102996" y="0"/>
                </a:moveTo>
                <a:lnTo>
                  <a:pt x="0" y="60134"/>
                </a:lnTo>
                <a:lnTo>
                  <a:pt x="102996" y="120268"/>
                </a:lnTo>
                <a:lnTo>
                  <a:pt x="110998" y="118173"/>
                </a:lnTo>
                <a:lnTo>
                  <a:pt x="118110" y="105816"/>
                </a:lnTo>
                <a:lnTo>
                  <a:pt x="116077" y="97891"/>
                </a:lnTo>
                <a:lnTo>
                  <a:pt x="73518" y="73088"/>
                </a:lnTo>
                <a:lnTo>
                  <a:pt x="25653" y="73088"/>
                </a:lnTo>
                <a:lnTo>
                  <a:pt x="25653" y="47180"/>
                </a:lnTo>
                <a:lnTo>
                  <a:pt x="73518" y="47180"/>
                </a:lnTo>
                <a:lnTo>
                  <a:pt x="116077" y="22377"/>
                </a:lnTo>
                <a:lnTo>
                  <a:pt x="118110" y="14452"/>
                </a:lnTo>
                <a:lnTo>
                  <a:pt x="110998" y="2082"/>
                </a:lnTo>
                <a:lnTo>
                  <a:pt x="102996" y="0"/>
                </a:lnTo>
                <a:close/>
              </a:path>
              <a:path w="538479" h="120650">
                <a:moveTo>
                  <a:pt x="73518" y="47180"/>
                </a:moveTo>
                <a:lnTo>
                  <a:pt x="25653" y="47180"/>
                </a:lnTo>
                <a:lnTo>
                  <a:pt x="25653" y="73088"/>
                </a:lnTo>
                <a:lnTo>
                  <a:pt x="73518" y="73088"/>
                </a:lnTo>
                <a:lnTo>
                  <a:pt x="70492" y="71323"/>
                </a:lnTo>
                <a:lnTo>
                  <a:pt x="32130" y="71323"/>
                </a:lnTo>
                <a:lnTo>
                  <a:pt x="32130" y="48945"/>
                </a:lnTo>
                <a:lnTo>
                  <a:pt x="70492" y="48945"/>
                </a:lnTo>
                <a:lnTo>
                  <a:pt x="73518" y="47180"/>
                </a:lnTo>
                <a:close/>
              </a:path>
              <a:path w="538479" h="120650">
                <a:moveTo>
                  <a:pt x="538098" y="47180"/>
                </a:moveTo>
                <a:lnTo>
                  <a:pt x="73518" y="47180"/>
                </a:lnTo>
                <a:lnTo>
                  <a:pt x="51311" y="60134"/>
                </a:lnTo>
                <a:lnTo>
                  <a:pt x="73518" y="73088"/>
                </a:lnTo>
                <a:lnTo>
                  <a:pt x="538098" y="73088"/>
                </a:lnTo>
                <a:lnTo>
                  <a:pt x="538098" y="47180"/>
                </a:lnTo>
                <a:close/>
              </a:path>
              <a:path w="538479" h="120650">
                <a:moveTo>
                  <a:pt x="32130" y="48945"/>
                </a:moveTo>
                <a:lnTo>
                  <a:pt x="32130" y="71323"/>
                </a:lnTo>
                <a:lnTo>
                  <a:pt x="51311" y="60134"/>
                </a:lnTo>
                <a:lnTo>
                  <a:pt x="32130" y="48945"/>
                </a:lnTo>
                <a:close/>
              </a:path>
              <a:path w="538479" h="120650">
                <a:moveTo>
                  <a:pt x="51311" y="60134"/>
                </a:moveTo>
                <a:lnTo>
                  <a:pt x="32130" y="71323"/>
                </a:lnTo>
                <a:lnTo>
                  <a:pt x="70492" y="71323"/>
                </a:lnTo>
                <a:lnTo>
                  <a:pt x="51311" y="60134"/>
                </a:lnTo>
                <a:close/>
              </a:path>
              <a:path w="538479" h="120650">
                <a:moveTo>
                  <a:pt x="70492" y="48945"/>
                </a:moveTo>
                <a:lnTo>
                  <a:pt x="32130" y="48945"/>
                </a:lnTo>
                <a:lnTo>
                  <a:pt x="51311" y="60134"/>
                </a:lnTo>
                <a:lnTo>
                  <a:pt x="70492" y="4894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03190" y="2486230"/>
            <a:ext cx="120650" cy="243840"/>
          </a:xfrm>
          <a:custGeom>
            <a:avLst/>
            <a:gdLst/>
            <a:ahLst/>
            <a:cxnLst/>
            <a:rect l="l" t="t" r="r" b="b"/>
            <a:pathLst>
              <a:path w="120650" h="243839">
                <a:moveTo>
                  <a:pt x="14350" y="125349"/>
                </a:moveTo>
                <a:lnTo>
                  <a:pt x="2032" y="132587"/>
                </a:lnTo>
                <a:lnTo>
                  <a:pt x="0" y="140462"/>
                </a:lnTo>
                <a:lnTo>
                  <a:pt x="3556" y="146685"/>
                </a:lnTo>
                <a:lnTo>
                  <a:pt x="60071" y="243586"/>
                </a:lnTo>
                <a:lnTo>
                  <a:pt x="75107" y="217805"/>
                </a:lnTo>
                <a:lnTo>
                  <a:pt x="47117" y="217805"/>
                </a:lnTo>
                <a:lnTo>
                  <a:pt x="47117" y="169962"/>
                </a:lnTo>
                <a:lnTo>
                  <a:pt x="25908" y="133604"/>
                </a:lnTo>
                <a:lnTo>
                  <a:pt x="22352" y="127381"/>
                </a:lnTo>
                <a:lnTo>
                  <a:pt x="14350" y="125349"/>
                </a:lnTo>
                <a:close/>
              </a:path>
              <a:path w="120650" h="243839">
                <a:moveTo>
                  <a:pt x="47117" y="169962"/>
                </a:moveTo>
                <a:lnTo>
                  <a:pt x="47117" y="217805"/>
                </a:lnTo>
                <a:lnTo>
                  <a:pt x="73025" y="217805"/>
                </a:lnTo>
                <a:lnTo>
                  <a:pt x="73025" y="211328"/>
                </a:lnTo>
                <a:lnTo>
                  <a:pt x="48895" y="211328"/>
                </a:lnTo>
                <a:lnTo>
                  <a:pt x="60071" y="192169"/>
                </a:lnTo>
                <a:lnTo>
                  <a:pt x="47117" y="169962"/>
                </a:lnTo>
                <a:close/>
              </a:path>
              <a:path w="120650" h="243839">
                <a:moveTo>
                  <a:pt x="105791" y="125349"/>
                </a:moveTo>
                <a:lnTo>
                  <a:pt x="97790" y="127381"/>
                </a:lnTo>
                <a:lnTo>
                  <a:pt x="94234" y="133604"/>
                </a:lnTo>
                <a:lnTo>
                  <a:pt x="73025" y="169962"/>
                </a:lnTo>
                <a:lnTo>
                  <a:pt x="73025" y="217805"/>
                </a:lnTo>
                <a:lnTo>
                  <a:pt x="75107" y="217805"/>
                </a:lnTo>
                <a:lnTo>
                  <a:pt x="116586" y="146685"/>
                </a:lnTo>
                <a:lnTo>
                  <a:pt x="120142" y="140462"/>
                </a:lnTo>
                <a:lnTo>
                  <a:pt x="118110" y="132587"/>
                </a:lnTo>
                <a:lnTo>
                  <a:pt x="105791" y="125349"/>
                </a:lnTo>
                <a:close/>
              </a:path>
              <a:path w="120650" h="243839">
                <a:moveTo>
                  <a:pt x="60071" y="192169"/>
                </a:moveTo>
                <a:lnTo>
                  <a:pt x="48895" y="211328"/>
                </a:lnTo>
                <a:lnTo>
                  <a:pt x="71247" y="211328"/>
                </a:lnTo>
                <a:lnTo>
                  <a:pt x="60071" y="192169"/>
                </a:lnTo>
                <a:close/>
              </a:path>
              <a:path w="120650" h="243839">
                <a:moveTo>
                  <a:pt x="73025" y="169962"/>
                </a:moveTo>
                <a:lnTo>
                  <a:pt x="60071" y="192169"/>
                </a:lnTo>
                <a:lnTo>
                  <a:pt x="71247" y="211328"/>
                </a:lnTo>
                <a:lnTo>
                  <a:pt x="73025" y="211328"/>
                </a:lnTo>
                <a:lnTo>
                  <a:pt x="73025" y="169962"/>
                </a:lnTo>
                <a:close/>
              </a:path>
              <a:path w="120650" h="243839">
                <a:moveTo>
                  <a:pt x="73025" y="0"/>
                </a:moveTo>
                <a:lnTo>
                  <a:pt x="47117" y="0"/>
                </a:lnTo>
                <a:lnTo>
                  <a:pt x="47117" y="169962"/>
                </a:lnTo>
                <a:lnTo>
                  <a:pt x="60071" y="192169"/>
                </a:lnTo>
                <a:lnTo>
                  <a:pt x="73025" y="169962"/>
                </a:lnTo>
                <a:lnTo>
                  <a:pt x="730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90685" y="3150051"/>
            <a:ext cx="120650" cy="243840"/>
          </a:xfrm>
          <a:custGeom>
            <a:avLst/>
            <a:gdLst/>
            <a:ahLst/>
            <a:cxnLst/>
            <a:rect l="l" t="t" r="r" b="b"/>
            <a:pathLst>
              <a:path w="120650" h="243839">
                <a:moveTo>
                  <a:pt x="14350" y="125349"/>
                </a:moveTo>
                <a:lnTo>
                  <a:pt x="2031" y="132588"/>
                </a:lnTo>
                <a:lnTo>
                  <a:pt x="0" y="140462"/>
                </a:lnTo>
                <a:lnTo>
                  <a:pt x="3556" y="146685"/>
                </a:lnTo>
                <a:lnTo>
                  <a:pt x="60070" y="243586"/>
                </a:lnTo>
                <a:lnTo>
                  <a:pt x="75107" y="217805"/>
                </a:lnTo>
                <a:lnTo>
                  <a:pt x="47116" y="217805"/>
                </a:lnTo>
                <a:lnTo>
                  <a:pt x="47116" y="169962"/>
                </a:lnTo>
                <a:lnTo>
                  <a:pt x="25907" y="133604"/>
                </a:lnTo>
                <a:lnTo>
                  <a:pt x="22351" y="127381"/>
                </a:lnTo>
                <a:lnTo>
                  <a:pt x="14350" y="125349"/>
                </a:lnTo>
                <a:close/>
              </a:path>
              <a:path w="120650" h="243839">
                <a:moveTo>
                  <a:pt x="47116" y="169962"/>
                </a:moveTo>
                <a:lnTo>
                  <a:pt x="47116" y="217805"/>
                </a:lnTo>
                <a:lnTo>
                  <a:pt x="73025" y="217805"/>
                </a:lnTo>
                <a:lnTo>
                  <a:pt x="73025" y="211328"/>
                </a:lnTo>
                <a:lnTo>
                  <a:pt x="48894" y="211328"/>
                </a:lnTo>
                <a:lnTo>
                  <a:pt x="60070" y="192169"/>
                </a:lnTo>
                <a:lnTo>
                  <a:pt x="47116" y="169962"/>
                </a:lnTo>
                <a:close/>
              </a:path>
              <a:path w="120650" h="243839">
                <a:moveTo>
                  <a:pt x="105790" y="125349"/>
                </a:moveTo>
                <a:lnTo>
                  <a:pt x="97789" y="127381"/>
                </a:lnTo>
                <a:lnTo>
                  <a:pt x="94233" y="133604"/>
                </a:lnTo>
                <a:lnTo>
                  <a:pt x="73025" y="169962"/>
                </a:lnTo>
                <a:lnTo>
                  <a:pt x="73025" y="217805"/>
                </a:lnTo>
                <a:lnTo>
                  <a:pt x="75107" y="217805"/>
                </a:lnTo>
                <a:lnTo>
                  <a:pt x="116585" y="146685"/>
                </a:lnTo>
                <a:lnTo>
                  <a:pt x="120141" y="140462"/>
                </a:lnTo>
                <a:lnTo>
                  <a:pt x="118109" y="132588"/>
                </a:lnTo>
                <a:lnTo>
                  <a:pt x="105790" y="125349"/>
                </a:lnTo>
                <a:close/>
              </a:path>
              <a:path w="120650" h="243839">
                <a:moveTo>
                  <a:pt x="60070" y="192169"/>
                </a:moveTo>
                <a:lnTo>
                  <a:pt x="48894" y="211328"/>
                </a:lnTo>
                <a:lnTo>
                  <a:pt x="71247" y="211328"/>
                </a:lnTo>
                <a:lnTo>
                  <a:pt x="60070" y="192169"/>
                </a:lnTo>
                <a:close/>
              </a:path>
              <a:path w="120650" h="243839">
                <a:moveTo>
                  <a:pt x="73025" y="169962"/>
                </a:moveTo>
                <a:lnTo>
                  <a:pt x="60070" y="192169"/>
                </a:lnTo>
                <a:lnTo>
                  <a:pt x="71247" y="211328"/>
                </a:lnTo>
                <a:lnTo>
                  <a:pt x="73025" y="211328"/>
                </a:lnTo>
                <a:lnTo>
                  <a:pt x="73025" y="169962"/>
                </a:lnTo>
                <a:close/>
              </a:path>
              <a:path w="120650" h="243839">
                <a:moveTo>
                  <a:pt x="73025" y="0"/>
                </a:moveTo>
                <a:lnTo>
                  <a:pt x="47116" y="0"/>
                </a:lnTo>
                <a:lnTo>
                  <a:pt x="47116" y="169962"/>
                </a:lnTo>
                <a:lnTo>
                  <a:pt x="60070" y="192169"/>
                </a:lnTo>
                <a:lnTo>
                  <a:pt x="73025" y="169962"/>
                </a:lnTo>
                <a:lnTo>
                  <a:pt x="730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57283" y="3149293"/>
            <a:ext cx="120650" cy="243840"/>
          </a:xfrm>
          <a:custGeom>
            <a:avLst/>
            <a:gdLst/>
            <a:ahLst/>
            <a:cxnLst/>
            <a:rect l="l" t="t" r="r" b="b"/>
            <a:pathLst>
              <a:path w="120650" h="243839">
                <a:moveTo>
                  <a:pt x="14350" y="125349"/>
                </a:moveTo>
                <a:lnTo>
                  <a:pt x="2031" y="132588"/>
                </a:lnTo>
                <a:lnTo>
                  <a:pt x="0" y="140462"/>
                </a:lnTo>
                <a:lnTo>
                  <a:pt x="3556" y="146685"/>
                </a:lnTo>
                <a:lnTo>
                  <a:pt x="60070" y="243586"/>
                </a:lnTo>
                <a:lnTo>
                  <a:pt x="75107" y="217805"/>
                </a:lnTo>
                <a:lnTo>
                  <a:pt x="47117" y="217805"/>
                </a:lnTo>
                <a:lnTo>
                  <a:pt x="47117" y="169962"/>
                </a:lnTo>
                <a:lnTo>
                  <a:pt x="25907" y="133604"/>
                </a:lnTo>
                <a:lnTo>
                  <a:pt x="22351" y="127381"/>
                </a:lnTo>
                <a:lnTo>
                  <a:pt x="14350" y="125349"/>
                </a:lnTo>
                <a:close/>
              </a:path>
              <a:path w="120650" h="243839">
                <a:moveTo>
                  <a:pt x="47117" y="169962"/>
                </a:moveTo>
                <a:lnTo>
                  <a:pt x="47117" y="217805"/>
                </a:lnTo>
                <a:lnTo>
                  <a:pt x="73025" y="217805"/>
                </a:lnTo>
                <a:lnTo>
                  <a:pt x="73025" y="211328"/>
                </a:lnTo>
                <a:lnTo>
                  <a:pt x="48894" y="211328"/>
                </a:lnTo>
                <a:lnTo>
                  <a:pt x="60070" y="192169"/>
                </a:lnTo>
                <a:lnTo>
                  <a:pt x="47117" y="169962"/>
                </a:lnTo>
                <a:close/>
              </a:path>
              <a:path w="120650" h="243839">
                <a:moveTo>
                  <a:pt x="105791" y="125349"/>
                </a:moveTo>
                <a:lnTo>
                  <a:pt x="97790" y="127381"/>
                </a:lnTo>
                <a:lnTo>
                  <a:pt x="94233" y="133604"/>
                </a:lnTo>
                <a:lnTo>
                  <a:pt x="73025" y="169962"/>
                </a:lnTo>
                <a:lnTo>
                  <a:pt x="73025" y="217805"/>
                </a:lnTo>
                <a:lnTo>
                  <a:pt x="75107" y="217805"/>
                </a:lnTo>
                <a:lnTo>
                  <a:pt x="116585" y="146685"/>
                </a:lnTo>
                <a:lnTo>
                  <a:pt x="120142" y="140462"/>
                </a:lnTo>
                <a:lnTo>
                  <a:pt x="118109" y="132588"/>
                </a:lnTo>
                <a:lnTo>
                  <a:pt x="105791" y="125349"/>
                </a:lnTo>
                <a:close/>
              </a:path>
              <a:path w="120650" h="243839">
                <a:moveTo>
                  <a:pt x="60070" y="192169"/>
                </a:moveTo>
                <a:lnTo>
                  <a:pt x="48894" y="211328"/>
                </a:lnTo>
                <a:lnTo>
                  <a:pt x="71246" y="211328"/>
                </a:lnTo>
                <a:lnTo>
                  <a:pt x="60070" y="192169"/>
                </a:lnTo>
                <a:close/>
              </a:path>
              <a:path w="120650" h="243839">
                <a:moveTo>
                  <a:pt x="73025" y="169962"/>
                </a:moveTo>
                <a:lnTo>
                  <a:pt x="60070" y="192169"/>
                </a:lnTo>
                <a:lnTo>
                  <a:pt x="71246" y="211328"/>
                </a:lnTo>
                <a:lnTo>
                  <a:pt x="73025" y="211328"/>
                </a:lnTo>
                <a:lnTo>
                  <a:pt x="73025" y="169962"/>
                </a:lnTo>
                <a:close/>
              </a:path>
              <a:path w="120650" h="243839">
                <a:moveTo>
                  <a:pt x="73025" y="0"/>
                </a:moveTo>
                <a:lnTo>
                  <a:pt x="47117" y="0"/>
                </a:lnTo>
                <a:lnTo>
                  <a:pt x="47117" y="169962"/>
                </a:lnTo>
                <a:lnTo>
                  <a:pt x="60070" y="192169"/>
                </a:lnTo>
                <a:lnTo>
                  <a:pt x="73025" y="169962"/>
                </a:lnTo>
                <a:lnTo>
                  <a:pt x="730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22046" y="3234174"/>
            <a:ext cx="120650" cy="243840"/>
          </a:xfrm>
          <a:custGeom>
            <a:avLst/>
            <a:gdLst/>
            <a:ahLst/>
            <a:cxnLst/>
            <a:rect l="l" t="t" r="r" b="b"/>
            <a:pathLst>
              <a:path w="120650" h="243839">
                <a:moveTo>
                  <a:pt x="14350" y="125349"/>
                </a:moveTo>
                <a:lnTo>
                  <a:pt x="2032" y="132588"/>
                </a:lnTo>
                <a:lnTo>
                  <a:pt x="0" y="140462"/>
                </a:lnTo>
                <a:lnTo>
                  <a:pt x="3556" y="146685"/>
                </a:lnTo>
                <a:lnTo>
                  <a:pt x="60071" y="243586"/>
                </a:lnTo>
                <a:lnTo>
                  <a:pt x="75107" y="217805"/>
                </a:lnTo>
                <a:lnTo>
                  <a:pt x="47117" y="217805"/>
                </a:lnTo>
                <a:lnTo>
                  <a:pt x="47117" y="169962"/>
                </a:lnTo>
                <a:lnTo>
                  <a:pt x="25908" y="133604"/>
                </a:lnTo>
                <a:lnTo>
                  <a:pt x="22352" y="127381"/>
                </a:lnTo>
                <a:lnTo>
                  <a:pt x="14350" y="125349"/>
                </a:lnTo>
                <a:close/>
              </a:path>
              <a:path w="120650" h="243839">
                <a:moveTo>
                  <a:pt x="47117" y="169962"/>
                </a:moveTo>
                <a:lnTo>
                  <a:pt x="47117" y="217805"/>
                </a:lnTo>
                <a:lnTo>
                  <a:pt x="73025" y="217805"/>
                </a:lnTo>
                <a:lnTo>
                  <a:pt x="73025" y="211328"/>
                </a:lnTo>
                <a:lnTo>
                  <a:pt x="48895" y="211328"/>
                </a:lnTo>
                <a:lnTo>
                  <a:pt x="60071" y="192169"/>
                </a:lnTo>
                <a:lnTo>
                  <a:pt x="47117" y="169962"/>
                </a:lnTo>
                <a:close/>
              </a:path>
              <a:path w="120650" h="243839">
                <a:moveTo>
                  <a:pt x="105791" y="125349"/>
                </a:moveTo>
                <a:lnTo>
                  <a:pt x="97790" y="127381"/>
                </a:lnTo>
                <a:lnTo>
                  <a:pt x="94234" y="133604"/>
                </a:lnTo>
                <a:lnTo>
                  <a:pt x="73025" y="169962"/>
                </a:lnTo>
                <a:lnTo>
                  <a:pt x="73025" y="217805"/>
                </a:lnTo>
                <a:lnTo>
                  <a:pt x="75107" y="217805"/>
                </a:lnTo>
                <a:lnTo>
                  <a:pt x="116586" y="146685"/>
                </a:lnTo>
                <a:lnTo>
                  <a:pt x="120142" y="140462"/>
                </a:lnTo>
                <a:lnTo>
                  <a:pt x="118110" y="132588"/>
                </a:lnTo>
                <a:lnTo>
                  <a:pt x="105791" y="125349"/>
                </a:lnTo>
                <a:close/>
              </a:path>
              <a:path w="120650" h="243839">
                <a:moveTo>
                  <a:pt x="60071" y="192169"/>
                </a:moveTo>
                <a:lnTo>
                  <a:pt x="48895" y="211328"/>
                </a:lnTo>
                <a:lnTo>
                  <a:pt x="71247" y="211328"/>
                </a:lnTo>
                <a:lnTo>
                  <a:pt x="60071" y="192169"/>
                </a:lnTo>
                <a:close/>
              </a:path>
              <a:path w="120650" h="243839">
                <a:moveTo>
                  <a:pt x="73025" y="169962"/>
                </a:moveTo>
                <a:lnTo>
                  <a:pt x="60071" y="192169"/>
                </a:lnTo>
                <a:lnTo>
                  <a:pt x="71247" y="211328"/>
                </a:lnTo>
                <a:lnTo>
                  <a:pt x="73025" y="211328"/>
                </a:lnTo>
                <a:lnTo>
                  <a:pt x="73025" y="169962"/>
                </a:lnTo>
                <a:close/>
              </a:path>
              <a:path w="120650" h="243839">
                <a:moveTo>
                  <a:pt x="73025" y="0"/>
                </a:moveTo>
                <a:lnTo>
                  <a:pt x="47117" y="0"/>
                </a:lnTo>
                <a:lnTo>
                  <a:pt x="47117" y="169962"/>
                </a:lnTo>
                <a:lnTo>
                  <a:pt x="60071" y="192169"/>
                </a:lnTo>
                <a:lnTo>
                  <a:pt x="73025" y="169962"/>
                </a:lnTo>
                <a:lnTo>
                  <a:pt x="730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80330" y="5816346"/>
            <a:ext cx="120650" cy="243840"/>
          </a:xfrm>
          <a:custGeom>
            <a:avLst/>
            <a:gdLst/>
            <a:ahLst/>
            <a:cxnLst/>
            <a:rect l="l" t="t" r="r" b="b"/>
            <a:pathLst>
              <a:path w="120650" h="243839">
                <a:moveTo>
                  <a:pt x="14350" y="125348"/>
                </a:moveTo>
                <a:lnTo>
                  <a:pt x="8255" y="128955"/>
                </a:lnTo>
                <a:lnTo>
                  <a:pt x="2031" y="132549"/>
                </a:lnTo>
                <a:lnTo>
                  <a:pt x="0" y="140487"/>
                </a:lnTo>
                <a:lnTo>
                  <a:pt x="3556" y="146672"/>
                </a:lnTo>
                <a:lnTo>
                  <a:pt x="60070" y="243573"/>
                </a:lnTo>
                <a:lnTo>
                  <a:pt x="75062" y="217868"/>
                </a:lnTo>
                <a:lnTo>
                  <a:pt x="47117" y="217868"/>
                </a:lnTo>
                <a:lnTo>
                  <a:pt x="47117" y="169974"/>
                </a:lnTo>
                <a:lnTo>
                  <a:pt x="25907" y="133616"/>
                </a:lnTo>
                <a:lnTo>
                  <a:pt x="22351" y="127431"/>
                </a:lnTo>
                <a:lnTo>
                  <a:pt x="14350" y="125348"/>
                </a:lnTo>
                <a:close/>
              </a:path>
              <a:path w="120650" h="243839">
                <a:moveTo>
                  <a:pt x="47117" y="169974"/>
                </a:moveTo>
                <a:lnTo>
                  <a:pt x="47117" y="217868"/>
                </a:lnTo>
                <a:lnTo>
                  <a:pt x="73025" y="217868"/>
                </a:lnTo>
                <a:lnTo>
                  <a:pt x="73025" y="211340"/>
                </a:lnTo>
                <a:lnTo>
                  <a:pt x="48894" y="211340"/>
                </a:lnTo>
                <a:lnTo>
                  <a:pt x="60070" y="192181"/>
                </a:lnTo>
                <a:lnTo>
                  <a:pt x="47117" y="169974"/>
                </a:lnTo>
                <a:close/>
              </a:path>
              <a:path w="120650" h="243839">
                <a:moveTo>
                  <a:pt x="105791" y="125348"/>
                </a:moveTo>
                <a:lnTo>
                  <a:pt x="97790" y="127431"/>
                </a:lnTo>
                <a:lnTo>
                  <a:pt x="94233" y="133616"/>
                </a:lnTo>
                <a:lnTo>
                  <a:pt x="73025" y="169974"/>
                </a:lnTo>
                <a:lnTo>
                  <a:pt x="73025" y="217868"/>
                </a:lnTo>
                <a:lnTo>
                  <a:pt x="75062" y="217868"/>
                </a:lnTo>
                <a:lnTo>
                  <a:pt x="116585" y="146672"/>
                </a:lnTo>
                <a:lnTo>
                  <a:pt x="120142" y="140487"/>
                </a:lnTo>
                <a:lnTo>
                  <a:pt x="118109" y="132549"/>
                </a:lnTo>
                <a:lnTo>
                  <a:pt x="111886" y="128955"/>
                </a:lnTo>
                <a:lnTo>
                  <a:pt x="105791" y="125348"/>
                </a:lnTo>
                <a:close/>
              </a:path>
              <a:path w="120650" h="243839">
                <a:moveTo>
                  <a:pt x="60070" y="192181"/>
                </a:moveTo>
                <a:lnTo>
                  <a:pt x="48894" y="211340"/>
                </a:lnTo>
                <a:lnTo>
                  <a:pt x="71246" y="211340"/>
                </a:lnTo>
                <a:lnTo>
                  <a:pt x="60070" y="192181"/>
                </a:lnTo>
                <a:close/>
              </a:path>
              <a:path w="120650" h="243839">
                <a:moveTo>
                  <a:pt x="73025" y="169974"/>
                </a:moveTo>
                <a:lnTo>
                  <a:pt x="60070" y="192181"/>
                </a:lnTo>
                <a:lnTo>
                  <a:pt x="71246" y="211340"/>
                </a:lnTo>
                <a:lnTo>
                  <a:pt x="73025" y="211340"/>
                </a:lnTo>
                <a:lnTo>
                  <a:pt x="73025" y="169974"/>
                </a:lnTo>
                <a:close/>
              </a:path>
              <a:path w="120650" h="243839">
                <a:moveTo>
                  <a:pt x="73025" y="0"/>
                </a:moveTo>
                <a:lnTo>
                  <a:pt x="47117" y="0"/>
                </a:lnTo>
                <a:lnTo>
                  <a:pt x="47117" y="169974"/>
                </a:lnTo>
                <a:lnTo>
                  <a:pt x="60070" y="192181"/>
                </a:lnTo>
                <a:lnTo>
                  <a:pt x="73025" y="169974"/>
                </a:lnTo>
                <a:lnTo>
                  <a:pt x="730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5275" y="5775960"/>
            <a:ext cx="120650" cy="243840"/>
          </a:xfrm>
          <a:custGeom>
            <a:avLst/>
            <a:gdLst/>
            <a:ahLst/>
            <a:cxnLst/>
            <a:rect l="l" t="t" r="r" b="b"/>
            <a:pathLst>
              <a:path w="120650" h="243839">
                <a:moveTo>
                  <a:pt x="14350" y="125348"/>
                </a:moveTo>
                <a:lnTo>
                  <a:pt x="8254" y="128955"/>
                </a:lnTo>
                <a:lnTo>
                  <a:pt x="2031" y="132549"/>
                </a:lnTo>
                <a:lnTo>
                  <a:pt x="0" y="140487"/>
                </a:lnTo>
                <a:lnTo>
                  <a:pt x="3555" y="146672"/>
                </a:lnTo>
                <a:lnTo>
                  <a:pt x="60070" y="243573"/>
                </a:lnTo>
                <a:lnTo>
                  <a:pt x="75062" y="217868"/>
                </a:lnTo>
                <a:lnTo>
                  <a:pt x="47116" y="217868"/>
                </a:lnTo>
                <a:lnTo>
                  <a:pt x="47116" y="169974"/>
                </a:lnTo>
                <a:lnTo>
                  <a:pt x="25907" y="133616"/>
                </a:lnTo>
                <a:lnTo>
                  <a:pt x="22351" y="127431"/>
                </a:lnTo>
                <a:lnTo>
                  <a:pt x="14350" y="125348"/>
                </a:lnTo>
                <a:close/>
              </a:path>
              <a:path w="120650" h="243839">
                <a:moveTo>
                  <a:pt x="47116" y="169974"/>
                </a:moveTo>
                <a:lnTo>
                  <a:pt x="47116" y="217868"/>
                </a:lnTo>
                <a:lnTo>
                  <a:pt x="73025" y="217868"/>
                </a:lnTo>
                <a:lnTo>
                  <a:pt x="73025" y="211340"/>
                </a:lnTo>
                <a:lnTo>
                  <a:pt x="48894" y="211340"/>
                </a:lnTo>
                <a:lnTo>
                  <a:pt x="60070" y="192181"/>
                </a:lnTo>
                <a:lnTo>
                  <a:pt x="47116" y="169974"/>
                </a:lnTo>
                <a:close/>
              </a:path>
              <a:path w="120650" h="243839">
                <a:moveTo>
                  <a:pt x="105790" y="125348"/>
                </a:moveTo>
                <a:lnTo>
                  <a:pt x="97789" y="127431"/>
                </a:lnTo>
                <a:lnTo>
                  <a:pt x="94233" y="133616"/>
                </a:lnTo>
                <a:lnTo>
                  <a:pt x="73025" y="169974"/>
                </a:lnTo>
                <a:lnTo>
                  <a:pt x="73025" y="217868"/>
                </a:lnTo>
                <a:lnTo>
                  <a:pt x="75062" y="217868"/>
                </a:lnTo>
                <a:lnTo>
                  <a:pt x="116586" y="146672"/>
                </a:lnTo>
                <a:lnTo>
                  <a:pt x="120141" y="140487"/>
                </a:lnTo>
                <a:lnTo>
                  <a:pt x="118109" y="132549"/>
                </a:lnTo>
                <a:lnTo>
                  <a:pt x="111887" y="128955"/>
                </a:lnTo>
                <a:lnTo>
                  <a:pt x="105790" y="125348"/>
                </a:lnTo>
                <a:close/>
              </a:path>
              <a:path w="120650" h="243839">
                <a:moveTo>
                  <a:pt x="60070" y="192181"/>
                </a:moveTo>
                <a:lnTo>
                  <a:pt x="48894" y="211340"/>
                </a:lnTo>
                <a:lnTo>
                  <a:pt x="71246" y="211340"/>
                </a:lnTo>
                <a:lnTo>
                  <a:pt x="60070" y="192181"/>
                </a:lnTo>
                <a:close/>
              </a:path>
              <a:path w="120650" h="243839">
                <a:moveTo>
                  <a:pt x="73025" y="169974"/>
                </a:moveTo>
                <a:lnTo>
                  <a:pt x="60070" y="192181"/>
                </a:lnTo>
                <a:lnTo>
                  <a:pt x="71246" y="211340"/>
                </a:lnTo>
                <a:lnTo>
                  <a:pt x="73025" y="211340"/>
                </a:lnTo>
                <a:lnTo>
                  <a:pt x="73025" y="169974"/>
                </a:lnTo>
                <a:close/>
              </a:path>
              <a:path w="120650" h="243839">
                <a:moveTo>
                  <a:pt x="73025" y="0"/>
                </a:moveTo>
                <a:lnTo>
                  <a:pt x="47116" y="0"/>
                </a:lnTo>
                <a:lnTo>
                  <a:pt x="47116" y="169974"/>
                </a:lnTo>
                <a:lnTo>
                  <a:pt x="60070" y="192181"/>
                </a:lnTo>
                <a:lnTo>
                  <a:pt x="73025" y="169974"/>
                </a:lnTo>
                <a:lnTo>
                  <a:pt x="730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47695" y="4495038"/>
            <a:ext cx="120650" cy="1221740"/>
          </a:xfrm>
          <a:custGeom>
            <a:avLst/>
            <a:gdLst/>
            <a:ahLst/>
            <a:cxnLst/>
            <a:rect l="l" t="t" r="r" b="b"/>
            <a:pathLst>
              <a:path w="120650" h="1221739">
                <a:moveTo>
                  <a:pt x="14350" y="1103249"/>
                </a:moveTo>
                <a:lnTo>
                  <a:pt x="8254" y="1106855"/>
                </a:lnTo>
                <a:lnTo>
                  <a:pt x="2031" y="1110462"/>
                </a:lnTo>
                <a:lnTo>
                  <a:pt x="0" y="1118387"/>
                </a:lnTo>
                <a:lnTo>
                  <a:pt x="3556" y="1124572"/>
                </a:lnTo>
                <a:lnTo>
                  <a:pt x="60070" y="1221473"/>
                </a:lnTo>
                <a:lnTo>
                  <a:pt x="75062" y="1195768"/>
                </a:lnTo>
                <a:lnTo>
                  <a:pt x="47116" y="1195768"/>
                </a:lnTo>
                <a:lnTo>
                  <a:pt x="47116" y="1147874"/>
                </a:lnTo>
                <a:lnTo>
                  <a:pt x="25907" y="1111516"/>
                </a:lnTo>
                <a:lnTo>
                  <a:pt x="22351" y="1105331"/>
                </a:lnTo>
                <a:lnTo>
                  <a:pt x="14350" y="1103249"/>
                </a:lnTo>
                <a:close/>
              </a:path>
              <a:path w="120650" h="1221739">
                <a:moveTo>
                  <a:pt x="47116" y="1147874"/>
                </a:moveTo>
                <a:lnTo>
                  <a:pt x="47116" y="1195768"/>
                </a:lnTo>
                <a:lnTo>
                  <a:pt x="73025" y="1195768"/>
                </a:lnTo>
                <a:lnTo>
                  <a:pt x="73025" y="1189240"/>
                </a:lnTo>
                <a:lnTo>
                  <a:pt x="48894" y="1189240"/>
                </a:lnTo>
                <a:lnTo>
                  <a:pt x="60070" y="1170081"/>
                </a:lnTo>
                <a:lnTo>
                  <a:pt x="47116" y="1147874"/>
                </a:lnTo>
                <a:close/>
              </a:path>
              <a:path w="120650" h="1221739">
                <a:moveTo>
                  <a:pt x="105790" y="1103249"/>
                </a:moveTo>
                <a:lnTo>
                  <a:pt x="97789" y="1105331"/>
                </a:lnTo>
                <a:lnTo>
                  <a:pt x="94233" y="1111516"/>
                </a:lnTo>
                <a:lnTo>
                  <a:pt x="73025" y="1147874"/>
                </a:lnTo>
                <a:lnTo>
                  <a:pt x="73025" y="1195768"/>
                </a:lnTo>
                <a:lnTo>
                  <a:pt x="75062" y="1195768"/>
                </a:lnTo>
                <a:lnTo>
                  <a:pt x="116585" y="1124572"/>
                </a:lnTo>
                <a:lnTo>
                  <a:pt x="120268" y="1118387"/>
                </a:lnTo>
                <a:lnTo>
                  <a:pt x="118109" y="1110462"/>
                </a:lnTo>
                <a:lnTo>
                  <a:pt x="111886" y="1106855"/>
                </a:lnTo>
                <a:lnTo>
                  <a:pt x="105790" y="1103249"/>
                </a:lnTo>
                <a:close/>
              </a:path>
              <a:path w="120650" h="1221739">
                <a:moveTo>
                  <a:pt x="60070" y="1170081"/>
                </a:moveTo>
                <a:lnTo>
                  <a:pt x="48894" y="1189240"/>
                </a:lnTo>
                <a:lnTo>
                  <a:pt x="71247" y="1189240"/>
                </a:lnTo>
                <a:lnTo>
                  <a:pt x="60070" y="1170081"/>
                </a:lnTo>
                <a:close/>
              </a:path>
              <a:path w="120650" h="1221739">
                <a:moveTo>
                  <a:pt x="73025" y="1147874"/>
                </a:moveTo>
                <a:lnTo>
                  <a:pt x="60070" y="1170081"/>
                </a:lnTo>
                <a:lnTo>
                  <a:pt x="71247" y="1189240"/>
                </a:lnTo>
                <a:lnTo>
                  <a:pt x="73025" y="1189240"/>
                </a:lnTo>
                <a:lnTo>
                  <a:pt x="73025" y="1147874"/>
                </a:lnTo>
                <a:close/>
              </a:path>
              <a:path w="120650" h="1221739">
                <a:moveTo>
                  <a:pt x="73025" y="0"/>
                </a:moveTo>
                <a:lnTo>
                  <a:pt x="47116" y="0"/>
                </a:lnTo>
                <a:lnTo>
                  <a:pt x="47116" y="1147874"/>
                </a:lnTo>
                <a:lnTo>
                  <a:pt x="60070" y="1170081"/>
                </a:lnTo>
                <a:lnTo>
                  <a:pt x="73025" y="1147874"/>
                </a:lnTo>
                <a:lnTo>
                  <a:pt x="730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6"/>
          <p:cNvSpPr/>
          <p:nvPr/>
        </p:nvSpPr>
        <p:spPr>
          <a:xfrm>
            <a:off x="10369887" y="5731471"/>
            <a:ext cx="120650" cy="541020"/>
          </a:xfrm>
          <a:custGeom>
            <a:avLst/>
            <a:gdLst/>
            <a:ahLst/>
            <a:cxnLst/>
            <a:rect l="l" t="t" r="r" b="b"/>
            <a:pathLst>
              <a:path w="120650" h="541020">
                <a:moveTo>
                  <a:pt x="14604" y="421766"/>
                </a:moveTo>
                <a:lnTo>
                  <a:pt x="2158" y="428878"/>
                </a:lnTo>
                <a:lnTo>
                  <a:pt x="0" y="436752"/>
                </a:lnTo>
                <a:lnTo>
                  <a:pt x="59054" y="540511"/>
                </a:lnTo>
                <a:lnTo>
                  <a:pt x="74310" y="514984"/>
                </a:lnTo>
                <a:lnTo>
                  <a:pt x="72262" y="514984"/>
                </a:lnTo>
                <a:lnTo>
                  <a:pt x="46354" y="514603"/>
                </a:lnTo>
                <a:lnTo>
                  <a:pt x="46863" y="466711"/>
                </a:lnTo>
                <a:lnTo>
                  <a:pt x="22478" y="423925"/>
                </a:lnTo>
                <a:lnTo>
                  <a:pt x="14604" y="421766"/>
                </a:lnTo>
                <a:close/>
              </a:path>
              <a:path w="120650" h="541020">
                <a:moveTo>
                  <a:pt x="46863" y="466711"/>
                </a:moveTo>
                <a:lnTo>
                  <a:pt x="46354" y="514603"/>
                </a:lnTo>
                <a:lnTo>
                  <a:pt x="72262" y="514984"/>
                </a:lnTo>
                <a:lnTo>
                  <a:pt x="72333" y="508380"/>
                </a:lnTo>
                <a:lnTo>
                  <a:pt x="70611" y="508380"/>
                </a:lnTo>
                <a:lnTo>
                  <a:pt x="48259" y="508126"/>
                </a:lnTo>
                <a:lnTo>
                  <a:pt x="59621" y="489097"/>
                </a:lnTo>
                <a:lnTo>
                  <a:pt x="46863" y="466711"/>
                </a:lnTo>
                <a:close/>
              </a:path>
              <a:path w="120650" h="541020">
                <a:moveTo>
                  <a:pt x="106045" y="422782"/>
                </a:moveTo>
                <a:lnTo>
                  <a:pt x="98044" y="424814"/>
                </a:lnTo>
                <a:lnTo>
                  <a:pt x="94360" y="430910"/>
                </a:lnTo>
                <a:lnTo>
                  <a:pt x="72771" y="467072"/>
                </a:lnTo>
                <a:lnTo>
                  <a:pt x="72262" y="514984"/>
                </a:lnTo>
                <a:lnTo>
                  <a:pt x="74310" y="514984"/>
                </a:lnTo>
                <a:lnTo>
                  <a:pt x="116585" y="444245"/>
                </a:lnTo>
                <a:lnTo>
                  <a:pt x="120269" y="438022"/>
                </a:lnTo>
                <a:lnTo>
                  <a:pt x="118236" y="430148"/>
                </a:lnTo>
                <a:lnTo>
                  <a:pt x="106045" y="422782"/>
                </a:lnTo>
                <a:close/>
              </a:path>
              <a:path w="120650" h="541020">
                <a:moveTo>
                  <a:pt x="59621" y="489097"/>
                </a:moveTo>
                <a:lnTo>
                  <a:pt x="48259" y="508126"/>
                </a:lnTo>
                <a:lnTo>
                  <a:pt x="70611" y="508380"/>
                </a:lnTo>
                <a:lnTo>
                  <a:pt x="59621" y="489097"/>
                </a:lnTo>
                <a:close/>
              </a:path>
              <a:path w="120650" h="541020">
                <a:moveTo>
                  <a:pt x="72771" y="467072"/>
                </a:moveTo>
                <a:lnTo>
                  <a:pt x="59621" y="489097"/>
                </a:lnTo>
                <a:lnTo>
                  <a:pt x="70611" y="508380"/>
                </a:lnTo>
                <a:lnTo>
                  <a:pt x="72333" y="508380"/>
                </a:lnTo>
                <a:lnTo>
                  <a:pt x="72771" y="467072"/>
                </a:lnTo>
                <a:close/>
              </a:path>
              <a:path w="120650" h="541020">
                <a:moveTo>
                  <a:pt x="51816" y="0"/>
                </a:moveTo>
                <a:lnTo>
                  <a:pt x="46863" y="466711"/>
                </a:lnTo>
                <a:lnTo>
                  <a:pt x="59621" y="489097"/>
                </a:lnTo>
                <a:lnTo>
                  <a:pt x="72771" y="467072"/>
                </a:lnTo>
                <a:lnTo>
                  <a:pt x="77724" y="253"/>
                </a:lnTo>
                <a:lnTo>
                  <a:pt x="5181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2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525</TotalTime>
  <Words>1884</Words>
  <Application>Microsoft Office PowerPoint</Application>
  <PresentationFormat>Широкоэкранный</PresentationFormat>
  <Paragraphs>507</Paragraphs>
  <Slides>37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</vt:lpstr>
      <vt:lpstr>Century Gothic</vt:lpstr>
      <vt:lpstr>Georgia</vt:lpstr>
      <vt:lpstr>Tahoma</vt:lpstr>
      <vt:lpstr>Times New Roman</vt:lpstr>
      <vt:lpstr>Wingdings 3</vt:lpstr>
      <vt:lpstr>Легкий дым</vt:lpstr>
      <vt:lpstr>Дополнительное профессиональное образование медицинских работников  в 2017 году   </vt:lpstr>
      <vt:lpstr>           МИНИСТЕРСТВО ЗДРАВООХРАНЕНИЯ                            РОССИЙСКОЙ ФЕДЕРАЦИИ </vt:lpstr>
      <vt:lpstr>МИНИСТЕРСТВО ЗДРАВООХРАНЕНИЯ             РОССИЙСКОЙ ФЕДЕРАЦИИ </vt:lpstr>
      <vt:lpstr>Различные варианты повышения квалификации</vt:lpstr>
      <vt:lpstr>Различные варианты повышения квалификации</vt:lpstr>
      <vt:lpstr>Различные варианты повышения квалификации</vt:lpstr>
      <vt:lpstr>ПЕРЕХОДНЫЙ ПЕРИОД 2016-2021 гг.:  </vt:lpstr>
      <vt:lpstr>                        Компоненты индивидуального плана </vt:lpstr>
      <vt:lpstr>Презентация PowerPoint</vt:lpstr>
      <vt:lpstr>Презентация PowerPoint</vt:lpstr>
      <vt:lpstr>Заполните поля в нижеприведенной форме и нажмите кнопку «Зарегистрироваться» </vt:lpstr>
      <vt:lpstr>Презентация PowerPoint</vt:lpstr>
      <vt:lpstr>Портал НМО: заявки на обучение</vt:lpstr>
      <vt:lpstr>                                          Статья 26.часть 6</vt:lpstr>
      <vt:lpstr>                      Источники  финансового обеспечения                                      повышения квалификации</vt:lpstr>
      <vt:lpstr>           Статья 20. Права и обязанности                   медицинских организаций  </vt:lpstr>
      <vt:lpstr>           Постановление Правительства РФ                          от 21.04.2016 №332 </vt:lpstr>
      <vt:lpstr>МИНИСТЕРСТВО ЗДРАВООХРАНЕНИЯ              РОССИЙСКОЙ ФЕДЕРАЦИИ  </vt:lpstr>
      <vt:lpstr>МИНИСТЕРСТВО ЗДРАВООХРАНЕНИЯ              РОССИЙСКОЙ ФЕДЕРАЦИИ </vt:lpstr>
      <vt:lpstr>                                              ПРИКАЗ                МИНИСТЕРСТВА ЗДРАВООХРАНЕНИЯ                              ЧЕЛЯБИНСКОЙ ОБЛАСТИ</vt:lpstr>
      <vt:lpstr>Критерии отбора медицинских организаций для включения в план мероприятий по использованию медицинскими организациями средств нормированного страхового запаса Тер. Фонда ОМС для финансового обеспечения мероприятий по организации ДПО </vt:lpstr>
      <vt:lpstr>Приказ  Минздрава  России   от  04.08.2016  года  N  575н</vt:lpstr>
      <vt:lpstr>ОСОБЕННОСТИ ПРОГРАММ ПОВЫШЕНИЯ КВАЛИФИКАЦИИ, ФИНАНСИРУЕМЫХ ЗА СЧЕТ СРЕДСТВ ТЕРРИТОРИАЛЬНЫХ ФОМС</vt:lpstr>
      <vt:lpstr>                     ПРИКАЗ Минздрава РФ                          от 06.06.2016 N 354н </vt:lpstr>
      <vt:lpstr>ЦИКЛЫ ПОВЫШЕНИЯ КВАЛИФИКАЦИИ В РАМКАХ НМО. СПЕЦИАЛЬНОСТИ.</vt:lpstr>
      <vt:lpstr>ЦИКЛЫ ПОВЫШЕНИЯ КВАЛИФИКАЦИИ В РАМКАХ НМО. СПЕЦИАЛЬНОСТИ.</vt:lpstr>
      <vt:lpstr>ЦИКЛЫ ПОВЫШЕНИЯ КВАЛИФИКАЦИИ В РАМКАХ НМО</vt:lpstr>
      <vt:lpstr>ЦИКЛЫ ПОВЫШЕНИЯ КВАЛИФИКАЦИИ В РАМКАХ НМО</vt:lpstr>
      <vt:lpstr>ЦИКЛЫ ПОВЫШЕНИЯ КВАЛИФИКАЦИИ В РАМКАХ НМО</vt:lpstr>
      <vt:lpstr>ЦИКЛЫ ПОВЫШЕНИЯ КВАЛИФИКАЦИИ В РАМКАХ НМО</vt:lpstr>
      <vt:lpstr>ЦИКЛЫ ПОВЫШЕНИЯ КВАЛИФИКАЦИИ В РАМКАХ НМО</vt:lpstr>
      <vt:lpstr>ЦИКЛЫ ПОВЫШЕНИЯ КВАЛИФИКАЦИИ В РАМКАХ НМО</vt:lpstr>
      <vt:lpstr>ЗАДАЧИ РУКОВОДИТЕЛЕЙ МЕДИЦИНСКИХ ОРГАНИЗАЦИЙ</vt:lpstr>
      <vt:lpstr>Данные по работникам медицинских организаций, прошедших сертификационные циклы повышения квалификации после 1 января 2016 года</vt:lpstr>
      <vt:lpstr>Заполненные в электронном виде данные направлять на e-mail: </vt:lpstr>
      <vt:lpstr>ЗАДАЧИ ВРАЧЕЙ, прошедших обучение на  сертификационных циклах в 2016 году и подлежащих повышению квалификации в рамках НМО  в  2017 году   </vt:lpstr>
      <vt:lpstr>БЛАГОДАРЮ ЗА ВНИМАНИЕ!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Москвичева Марина Геннадьевна</dc:creator>
  <cp:lastModifiedBy>Москвичева</cp:lastModifiedBy>
  <cp:revision>62</cp:revision>
  <dcterms:created xsi:type="dcterms:W3CDTF">2015-10-08T06:47:36Z</dcterms:created>
  <dcterms:modified xsi:type="dcterms:W3CDTF">2016-12-08T17:57:10Z</dcterms:modified>
</cp:coreProperties>
</file>