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399" r:id="rId4"/>
    <p:sldId id="418" r:id="rId5"/>
    <p:sldId id="420" r:id="rId6"/>
    <p:sldId id="422" r:id="rId7"/>
    <p:sldId id="426" r:id="rId8"/>
    <p:sldId id="428" r:id="rId9"/>
    <p:sldId id="430" r:id="rId10"/>
    <p:sldId id="406" r:id="rId11"/>
    <p:sldId id="416" r:id="rId12"/>
    <p:sldId id="434" r:id="rId13"/>
    <p:sldId id="436" r:id="rId14"/>
    <p:sldId id="439" r:id="rId15"/>
    <p:sldId id="440" r:id="rId16"/>
    <p:sldId id="438" r:id="rId17"/>
    <p:sldId id="442" r:id="rId18"/>
    <p:sldId id="462" r:id="rId19"/>
    <p:sldId id="444" r:id="rId20"/>
    <p:sldId id="449" r:id="rId21"/>
    <p:sldId id="448" r:id="rId22"/>
    <p:sldId id="451" r:id="rId23"/>
    <p:sldId id="446" r:id="rId24"/>
    <p:sldId id="461" r:id="rId25"/>
    <p:sldId id="457" r:id="rId26"/>
    <p:sldId id="456" r:id="rId27"/>
    <p:sldId id="459" r:id="rId28"/>
    <p:sldId id="453" r:id="rId29"/>
    <p:sldId id="505" r:id="rId30"/>
    <p:sldId id="503" r:id="rId31"/>
    <p:sldId id="485" r:id="rId32"/>
    <p:sldId id="494" r:id="rId33"/>
    <p:sldId id="466" r:id="rId34"/>
    <p:sldId id="501" r:id="rId35"/>
    <p:sldId id="464" r:id="rId36"/>
    <p:sldId id="472" r:id="rId37"/>
    <p:sldId id="474" r:id="rId38"/>
    <p:sldId id="475" r:id="rId39"/>
    <p:sldId id="477" r:id="rId40"/>
    <p:sldId id="499" r:id="rId41"/>
    <p:sldId id="479" r:id="rId42"/>
    <p:sldId id="483" r:id="rId43"/>
    <p:sldId id="380" r:id="rId44"/>
    <p:sldId id="346" r:id="rId45"/>
    <p:sldId id="486" r:id="rId46"/>
    <p:sldId id="488" r:id="rId47"/>
    <p:sldId id="303" r:id="rId48"/>
    <p:sldId id="305" r:id="rId49"/>
    <p:sldId id="308" r:id="rId50"/>
    <p:sldId id="379" r:id="rId51"/>
    <p:sldId id="490" r:id="rId52"/>
    <p:sldId id="49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700" kern="1200">
        <a:solidFill>
          <a:schemeClr val="accent2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60"/>
  </p:normalViewPr>
  <p:slideViewPr>
    <p:cSldViewPr>
      <p:cViewPr varScale="1">
        <p:scale>
          <a:sx n="65" d="100"/>
          <a:sy n="65" d="100"/>
        </p:scale>
        <p:origin x="-10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8278-3D70-42AB-B6C7-C3F0D000038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ACD1-0A31-4372-BCEB-126FC7E1A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236D-E4E1-47F0-BBD0-ECF7EA883F34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D496-B52E-4E87-8482-615084FA7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E30F-8A7E-436F-A2CD-F27B5FDD97AE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6803-6D0C-4401-A14D-038FAC91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C7C-2BE3-4D76-9D27-0E55B9CF2D47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C56B-FFE7-4BA9-9C15-A89FADF4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F10B-B7DA-4D6E-9B0E-4858133AC29B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89D5-7197-4658-AC6A-E3E9184C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2168-2A1D-4DA8-9A5D-91EEE9C9CACA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6A46-989B-4E26-936E-68617B7D3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0A21-B33D-4251-BA1D-89DA0CF2A159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2BAF-F3DA-4EBF-9513-345DF22C3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3007-1E0E-494F-9367-61ED86B3E086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61E2-6E3F-4CCD-A10E-D692D6874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68C2-6780-4143-A458-0842B3DF530C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F031-6531-46B4-A6FD-72ACBB1A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A293-F5DF-4DE0-8DA6-15A9DD43961A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720B-6265-494E-9756-1D4DFC332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4E38-33C0-4A22-838F-377427C71D18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3FC8-C198-4648-810E-45007B24E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944D9-1319-40BD-8354-5517DE77EC6D}" type="datetimeFigureOut">
              <a:rPr lang="ru-RU"/>
              <a:pPr>
                <a:defRPr/>
              </a:pPr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76166-B781-49D3-BBC5-8811204EE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palata74.ru/kodeks-po-etike-obsuzhdenie-otkryto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octorpiter.ru/articles/3873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BC5E9B939A18CDADA9D305CDB107CFF2C3FC604D85ACB4EAE4CB494716FD1BB40E1FF4336DF89n5B7G" TargetMode="External"/><Relationship Id="rId2" Type="http://schemas.openxmlformats.org/officeDocument/2006/relationships/hyperlink" Target="consultantplus://offline/ref=3BC5E9B939A18CDADA9D305CDB107CFF293BC20ED95ACB4EAE4CB494716FD1BB40E1FF4336DF88n5B9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3BC5E9B939A18CDADA9D305CDB107CFF2C3ECF02D05ACB4EAE4CB494716FD1BB40E1FF4336DF88n5B9G" TargetMode="External"/><Relationship Id="rId4" Type="http://schemas.openxmlformats.org/officeDocument/2006/relationships/hyperlink" Target="consultantplus://offline/ref=3BC5E9B939A18CDADA9D305CDB107CFF2D3AC700D95ACB4EAE4CB494716FD1BB40E1FF4336DF88n5B9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91%D0%BE%D1%80%D0%B8%D1%81%20%D0%92%D0%B0%D1%81%D0%B8%D0%BB%D1%8C%D0%B5%D0%B2%D0%B8%D1%87%20%D0%9F%D0%B5%D1%82%D1%80%D0%BE%D0%B2%D1%81%D0%BA%D0%B8%D0%B9%20&amp;img_url=http://img0.liveinternet.ru/images/attach/c/0/45/627/45627408_Boris_Vasilevich_Petrovskiy_.jpg&amp;pos=6&amp;uinfo=sw-1008-sh-502-fw-783-fh-448-pd-1&amp;rpt=sim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C%D0%B5%D0%B4%D0%B8%D1%86%D0%B8%D0%BD%D1%81%D0%BA%D0%B0%D1%8F%20%D0%BD%D0%B0%D1%83%D0%BA%D0%B0&amp;img_url=http://www.rg.ru/img/content/71/95/47/250.jpg&amp;pos=54&amp;uinfo=sw-1008-sh-502-fw-783-fh-448-pd-1&amp;rpt=simage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0%BC%D0%B5%D0%B4%D0%B8%D1%86%D0%B8%D0%BD%D1%81%D0%BA%D0%B0%D1%8F%20%D0%BD%D0%B0%D1%83%D0%BA%D0%B0&amp;img_url=http://www.atomic-energy.ru/files/images/2011/10/foo3ne5b3%5b1%5d.jpg&amp;pos=3&amp;uinfo=sw-1008-sh-502-fw-783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C%D0%B5%D0%B4%D0%B8%D1%86%D0%B8%D0%BD%D1%81%D0%BA%D0%B0%D1%8F%20%D0%BD%D0%B0%D1%83%D0%BA%D0%B0&amp;img_url=http://informatio.ru/wp-content/uploads/2012/06/main_big.jpg&amp;pos=22&amp;uinfo=sw-1008-sh-502-fw-783-fh-448-pd-1&amp;rpt=simage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C%D0%B5%D0%B4%D0%B8%D1%86%D0%B8%D0%BD%D1%81%D0%BA%D0%B0%D1%8F%20%D0%BD%D0%B0%D1%83%D0%BA%D0%B0&amp;img_url=http://www.rusrep.ru/images/texts/1689/168926_pic1.jpeg&amp;pos=1&amp;uinfo=sw-1008-sh-502-fw-783-fh-448-pd-1&amp;rpt=simage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3179793" cy="6411939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trike="dblStrike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Этические аспекты взаимоотношений в медицинском коллективе.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этики и деонтологии при оказании медицинской помощи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председатель Комитета по этике НП «Медицинская палата Челябинской области»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Огошкова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И.А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E:\Мои документы\Огошкова И.А\Медицинская палата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352425"/>
            <a:ext cx="5111750" cy="569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Этика и  деонтология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Медицинская деонтология является составной частью медицинской этики и носит более конкретный характер.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Поэтому в отличие от медицинской этики она имеет специфику определенных врачебных специальностей (деонтология хирурга, педиатра, невропатолога и др.)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медицинской деонтологии в акушерстве  и  гинекологии обусловлены следующими факторами</a:t>
            </a:r>
            <a:r>
              <a:rPr lang="ru-RU" sz="3200" b="1" dirty="0" smtClean="0">
                <a:solidFill>
                  <a:schemeClr val="accent2"/>
                </a:solidFill>
              </a:rPr>
              <a:t>: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endParaRPr lang="ru-RU" sz="3200" b="1" dirty="0" smtClean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гинекологии неизбежно связана с вмешательством в интимную сферу жизни пациентки;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женщины чрезвычайно значимы  вопросы  здоровья, связанные с деторождением, очень часто они становятся для нее главными (особенно в случаях какой-либо гинекологической или акушерской патологии);</a:t>
            </a:r>
          </a:p>
          <a:p>
            <a:pPr algn="just" eaLnBrk="1" hangingPunct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психическое состояние беременной женщины часто неустойчиво, зависимо от многих факторов (отношения к беременности в семье, типа личности беременной, исхода предыдущих беременностей, социальных факторов и т.д.), эта неустойчивость может выражаться повышенной тревожностью перед родами, нарушением поведения роженицы из-за неадекватной оценки ситуации (у эмоционально неустойчивых женщин с плохой переносимостью боли), большой вероятностью развития в послеродовом периоде депрессии (тревога, сниженное настроение вплоть до самоубийства) и т. 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вопросы медицинской этики и деонтологии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Контакты врачей с пациентами во всем мире происходят по принятым этическим и правовым нормам.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	Во все времена и во всех обществах нормы и роли врача и пациента не являются неизменными, наоборот, они понимались и понимаются по-разному.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	Модель  взаимоотношений врачей и пациентов – это наиболее общая схема конкретного общественного отношения, в которой отражаются основные исходные положения субъектов отношения, определяющие форму и содержание взаимодействия между людьми.</a:t>
            </a:r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 взаимоотношений врачей и пациентов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Инженерная модель</a:t>
            </a:r>
            <a:r>
              <a:rPr lang="ru-RU" sz="2000" b="1" dirty="0" smtClean="0"/>
              <a:t>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её ещё называют технологической моделью и моделью автомеханика, характеризуется отношением врача к пациенту как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безличностному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организму, в котором возник очаг патологии. В медицине, в рамках этой модели, используется понятие об «отклонении физиологического механизма от положения равновесия», и врач стремится восстановить это равновесие</a:t>
            </a:r>
            <a:r>
              <a:rPr lang="ru-RU" sz="2000" b="1" dirty="0" smtClean="0"/>
              <a:t>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Показателями служат объективные параметры биохимии, физиологии, клинических исследований.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Данная модель не предполагает должной заботы врача о своем пациенте после медицинского вмешательства, поскольку весь акцент смещен в технологическую сторону самого медицинского вмешательства.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 взаимоотношений врачей и пациентов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Пасторская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отношений между врачом и пациентом напоминает отеческое отношение родителя к ребенку или пастора к прихожанину.</a:t>
            </a:r>
          </a:p>
          <a:p>
            <a:pPr marL="0" indent="0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Оба варианта отношений характеризуются покровительством, как и отношение врача к пациенту. По сравнению с предыдущей моделью, в этой отмечается существенный этический элемент</a:t>
            </a:r>
            <a:r>
              <a:rPr lang="ru-RU" sz="2000" b="1" dirty="0" smtClean="0"/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Патерналистское отношение мотивировано стремлением помочь человеку (в данном случае страдающему от какого-либо заболевания).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Патернализм (преобладание покровительства) основывается на добродетельных качествах покровительствующей личности: благотворительности, милосердии, справедливости.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Данная модель господствовала в медицине несколько тысячелетий, еще до клятвы Гиппократа.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 взаимоотношений врачей и пациентов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Коллегиальная модель </a:t>
            </a:r>
            <a:r>
              <a:rPr lang="ru-RU" sz="1600" b="1" dirty="0" smtClean="0"/>
              <a:t>отношений между врачом и пациентом характерна их взаимоотношением. Пациент должен получить достаточное количество правдивой информации о своем состоянии здоровья, вариантах лечения, прогнозе развития заболевания. После этого пациент оказывается в состоянии принимать участие в выработке конкретных решений и выступать в роли коллеги лечащего врача. Однако, совпадение уровней знаний медика и больного редко имеет место (только если больной сам врач).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600" b="1" dirty="0" smtClean="0"/>
              <a:t>Приближение к коллегиальности возможно, если пациент страдает сахарным диабетом (школы больных сахарным диабетом), бронхиальной астмой (школа бронхиальной астмы).</a:t>
            </a:r>
            <a:r>
              <a:rPr lang="ru-RU" sz="1800" b="1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600" b="1" smtClean="0"/>
              <a:t>Самое правильное отношение к этим больным будет напоминать форму диалога с профессионалом, где совместно вырабатывается адекватное решение.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600" b="1" smtClean="0"/>
              <a:t>Однако, совпадение уровней знаний медика и больного редко имеет место (только если больной сам врач).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600" b="1" smtClean="0"/>
              <a:t>Приближение к коллегиальности возможно, если пациент страдает сахарным диабетом (школы больных сахарным диабетом), бронхиальной астмой (школа бронхиальной астмы). Самое правильное отношение к этим больным будет напоминать форму диалога с профессионалом, где совместно вырабатывается адекватное решение.</a:t>
            </a:r>
          </a:p>
          <a:p>
            <a:pPr marL="0" indent="0" algn="just" eaLnBrk="1" hangingPunct="1"/>
            <a:endParaRPr lang="ru-RU" sz="16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 взаимоотношений врачей и пациентов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Контрактная модель </a:t>
            </a:r>
            <a:r>
              <a:rPr lang="ru-RU" sz="2000" b="1" dirty="0" smtClean="0"/>
              <a:t>взаимоотношений подразумевает, в первую очередь, отношения, построенные на взаимном уважении и доверии, и лишь во вторую очередь имеется в виду формальная сторона отношений, а именно – договор с пациентом, контракт, соглашение, в котором определяются рамки взаимоотношения пациента и врача. При этом моральная сторона отношений в тексте не находит прямого отражения, но она проявляется косвенно.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Эта модель в наибольшей степени защищает моральные ценности автономной личности, т.к. для реализации контрактных отношений существенно важны моральные принципы свободы, сохранения достоинства, правдивости, справедливости. В том случае, если условия договора не соблюдаются, то пациент вправе считать для себя его недействительным, лишить врача тех полномочий, которыми его наделил.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ru-RU" sz="20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взаимоотношений врачей и пациентов можно классифицировать также по типу взаимоотношений между ними:</a:t>
            </a:r>
          </a:p>
        </p:txBody>
      </p:sp>
      <p:sp>
        <p:nvSpPr>
          <p:cNvPr id="12902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монологичному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когда общение между врачом и пациентом выстраивается на монологе специалиста с невежественным слушателем</a:t>
            </a:r>
          </a:p>
        </p:txBody>
      </p:sp>
      <p:sp>
        <p:nvSpPr>
          <p:cNvPr id="129028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диалоговому</a:t>
            </a:r>
            <a:r>
              <a:rPr lang="ru-RU" sz="2800" dirty="0" smtClean="0"/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взаимоотношение врача и пациента разворачивается как диалог равноправных партнеров, обсуждающих общую проблему.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Классификация Харди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медицинских сестер по характеристике их деятельности (в рамках контакта между средним медицинским работником и пациентом)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1153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Сестра-рутенёр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характерной чертой медицинской сестры является механическое выполнение своих обязанностей. Порученные задачи такие сестры выполняют с необыкновенной тщательностью, скрупулезностью, проявляя часто невиданную ловкость и умение.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Выполняется всё, что нужно для ухода за больным, но самого-то ухода и нет. Такие сестры работают автоматически, подобно машинам, безлично, не переживая с больными, не сочувствуя им. Они делают все, упуская из виду одно – самого больного. Именно такие сестры допускают такие поистине абсурдные поступки, когда они будят больного только ради того, чтобы дать ему предписанное врачом снотворное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норма поведения, совокупность моральных правил определенной социальной группы.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Деонтология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учение о должном поведении человека.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Деонтология, медицинская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совокупность соответствующих морально-этических и правовых принципов и правил, которыми должны руководствоваться медицинские работники в своей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619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3619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36197" name="Picture 2" descr="E:\Мои документы\Огошкова И.А\Медицинская палата\презентации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1153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Сестра, «играющая заученную роль»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Такие сестры работают, сознательно играя определенную роль, стремясь к осуществлению определенного идеала. Если же такое поведение переходит допустимые границы, исчезает непосредственность, появляется неискренност</a:t>
            </a:r>
            <a:r>
              <a:rPr lang="ru-RU" sz="2400" b="1" dirty="0" smtClean="0"/>
              <a:t>ь.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Следуя идеалу человечности, такая сестра вдруг начинает играть роль благодетельницы, часто проявляя незаурядные «артистические» способности в исполнении этой роли. Её поведение становится искусственным, показным. Все это может помешать формированию должного контакта между медицинской сестрой и больным. Именно от таких сестер нередко можно слышать: «… напрасно я ему внушала…», «… часами его воспитывала…» и пр.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8244" name="Picture 2" descr="E:\Мои документы\Огошкова И.А\Медицинская палата\презентации\img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938"/>
            <a:ext cx="8963025" cy="6723062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Сестра-мать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Такая медицинская сестра выполняет свою работу с проявлением максимальной заботливости и сочувствия к больным. Бесшумно перемещаясь из палаты в палату, они успевают повсюду. Работа для них – неотъемлемое  условие жизни.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smtClean="0"/>
              <a:t>Забота о больных для них жизненное призвание. К ним как  нельзя лучше подходит такое обращение, как «милая сестрица». Часто заботой о других, любовью к людям пронизана и их личная жизнь.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b="1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848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4848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48485" name="Picture 2" descr="E:\Мои документы\Огошкова И.А\Медицинская палата\презентаци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2400"/>
            <a:ext cx="87185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«Нервная» сестра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23850" y="1700213"/>
            <a:ext cx="4038600" cy="45259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Характерной чертой медицинской сестры является нервозность, которая проявляется в работе.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Эмоционально лабильная личность сестры, склонной к невротическим реакциям, может явиться серьезной помехой в успешной работе с больными. Результатом этой напряженности могут быть грубость, раздражительность, вспыльчивость, отрицательно влияющие на больных. Тревожность у таких сестер может принять и форму ипохондрии. Часто в подобных случаях окружающие встречаются с болезнью сестры инфекций, онкологии.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других случаях невроз сестер может проявиться во время занятий с больными или в отказе от выполнения различных заданий: «подъем тяжестей», «больничная суета» тяжелы для них. (Не раз можно слышать такие заявления, как «… ноги-то у меня не казенные.)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600" b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Часто такие сестры не выходят на работу по причине различных соматических жалоб – «желчной колики», «засорения желудка», «простуды»,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безлихорадочного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гриппа» и пр.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других случаях невроз сестер может проявиться во время занятий с больными или в отказе от выполнения различных заданий: «подъем тяжестей», «больничная суета» тяжелы для них. (Не раз можно слышать такие заявления, как «… ноги-то у меня не казенные.)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Часто такие сестры не выходят на работу по причине различных соматических жалоб – «желчной колики», «засорения желудка», «простуды»,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b="1" dirty="0" err="1" smtClean="0"/>
              <a:t>езлихорадочного</a:t>
            </a:r>
            <a:r>
              <a:rPr lang="ru-RU" sz="1800" b="1" dirty="0" smtClean="0"/>
              <a:t> гриппа» и пр.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8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 с мужеподобной сильной личностью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Больные уже издали по походке узнают таких медицинских сестер, отмечая их появление словами: «Идет гренадёр!». Таких сестер отличает настойчивость, решительность, возмущение по поводу малейшего беспорядка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16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благоприятных случаях сестра с такой решительной личностью может стать прекрасным организатором, хорошим педагогом. О таких сестрах их наставники нередко говорят: «Строга, но справедлива…».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недостатке же культуры, образованности, более низком уровне развития сестра слишком негибка, часто груба и даже агрессивна с больными.</a:t>
            </a:r>
          </a:p>
          <a:p>
            <a:pPr marL="0" indent="0" eaLnBrk="1" hangingPunct="1"/>
            <a:endParaRPr lang="ru-RU" sz="20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643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4643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46437" name="Picture 2" descr="E:\Мои документы\Огошкова И.А\Медицинская палата\презентаци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20062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Сестра-специалист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Такие медицинские сестры благодаря какому-то особому свойству личности, особому интересу получают специальное назначение.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Такие сестры обычно бывают прекрасными секретарями, часто посвящающими свою жизнь выполнению сложных технических задач, например, работе в специальных лабораториях.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Иногда это очень странные люди, чудаки, фанатики своей узкой деятельности, неспособные ни на что, кроме выполнения этой работы, ничем кроме нее не интересующиес</a:t>
            </a:r>
            <a:r>
              <a:rPr lang="ru-RU" sz="2400" b="1" dirty="0" smtClean="0"/>
              <a:t>я.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медицинской этики в современном здравоохранении</a:t>
            </a:r>
          </a:p>
        </p:txBody>
      </p:sp>
      <p:sp>
        <p:nvSpPr>
          <p:cNvPr id="15769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Число  жалоб на медицинских работников и судебных тяжб только возрастает, и  большой процент из них связан с этическим моментом.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структуре обращений граждан в Минздрав Челябинской области вопросы этики и деонтологии составляют: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2011 год- 24.36%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2012 год- 5.0%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2013 год- 2.42%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 год-  2.19%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885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8852" name="Picture 4" descr="&amp;Rcy;&amp;acy;&amp;zcy;&amp;dcy;&amp;iecy;&amp;lcy;&amp;ycy; &amp;mcy;&amp;iecy;&amp;dcy;&amp;icy;&amp;tscy;&amp;icy;&amp;ncy;&amp;scy;&amp;kcy;&amp;ocy;&amp;jcy; &amp;ecy;&amp;tcy;&amp;icy;&amp;kcy;&amp;icy; &amp;icy; &amp;dcy;&amp;iecy;&amp;ocy;&amp;ncy;&amp;t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215313" cy="61610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появления этического кодекса – это уже вызов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Зачастую пациенты обращаются с жалобами на медицинских работников не потому, что лечение не помогло или кто-то скончался, а потому, что врачи пренебрегают нормами этики.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Нормальному врачу кодекс не нужен, но есть масса врачей во врачебном сообществе, которые ведут себя безнравственно. Необходимость появления этического кодекса – это уже вызов. Значит, врач ведет себя не очень этично, если нужно регулировать эти отношения.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«90% всех конфликтов в здравоохранении возникают из-за желания или неумения врача разговаривать с пациентами, нежелания врача и системы признавать свои ошибки»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тренинга навыков  по решению этических вопросов/проблем в различных клинических ситуациях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Больной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анозогнозическим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типом отношения к заболеванию: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Пациент просит у врача разрешения войти в кабинет. Входит и садится без приглашения на стул. Начинает первым разговор: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«Ну, доктор, как наши дела?»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доктор отвечает на этот вопрос неопределенно или удивленно отвечает, что хотел узнать о делах больного, тот отвечает: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«А у меня – всё в порядке! Вот родственники беспокоятся обо мне и послали к врачу»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 врача может быть «Зачем послали?» или «Правильно сделали» или/и  «Давайте измерим Ваше давление». В таком случае больной говорит: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«Я считаю, что они зря поднимают панику. У меня ничего не болит. Подумаешь, один раз за всю жизнь поднялось давление до 160. Но ведь это было во время торжественного мероприятия. Понятно, что я немного волновался (волновалась)»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Если доктор говорит: «Нет, у вас это не случайно произошло» или «Ваши родственники не зря беспокоились, у вас - гипертония», больной замечает: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«Нет, нет! Я точно знаю, что это не болезнь. Это только случайность. У меня в роду никто не болел гипертонией, я все время занимаюсь спортом, перед тренировками измеряю давление, после тренировок: и всё в порядке. Ну, во всяком случае, ни разу еще не было выше 140/90 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Но это, я считаю, нормально»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Другой вариант. Доктор говорит, что, наверное, пациент прав, и никакой стойкой гипертонии у него нет, скорее всего, это было волнение, которое может вызвать повышение АД, кратковременное. Но, тем не менее, нужно сейчас измерить АД и проверить, какое оно  в данный момент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</a:p>
        </p:txBody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хорошо зарекомендовавшая себя форма работы, эффективно поднимающая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деонтологический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уровень молодых медицинских работников. Авторитет старшего товарища, помноженный на многолетний опыт работы с больными, удачно усиливает и корректирует воспитательную работу.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Успешное практическое применение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деонтологических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принципов и положений возможно только и прежде всего при условии высокого профессионального уровня медицинского персонала учреждения. 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Высококвалифицированная, знающая и умеющая сестра, как правило, владеет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деонтологическими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приемами в общении с больным, тогда как слабая в профессиональном отношении может зачастую оказаться неподготовленной в вопросах медицинской этики и деонтологии.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04" name="Picture 5" descr="i?id=e7ac6fdb28d3915d4bfa09972793b05c-10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40" b="5014"/>
          <a:stretch>
            <a:fillRect/>
          </a:stretch>
        </p:blipFill>
        <p:spPr bwMode="auto">
          <a:xfrm>
            <a:off x="-32701" y="71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324648"/>
              </p:ext>
            </p:extLst>
          </p:nvPr>
        </p:nvGraphicFramePr>
        <p:xfrm>
          <a:off x="4587346" y="729134"/>
          <a:ext cx="4556654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9352"/>
                <a:gridCol w="1357302"/>
              </a:tblGrid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Свердловская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29,9 %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Ставропольский край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29,7 %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Владимирская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29,5 %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Камчатский край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29,0 %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Челябинская область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28,7 %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Волгоградская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28,4 %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Амурская область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26,9 %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0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Карачаево-Черкесская Республика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26,0 %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Республика Дагестан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16,6 %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7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267249" y="2837836"/>
            <a:ext cx="2934072" cy="1458551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работы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0"/>
            <a:ext cx="9144000" cy="7238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в целом отрицательно оценивается населением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idx="1"/>
          </p:nvPr>
        </p:nvSpPr>
        <p:spPr>
          <a:xfrm>
            <a:off x="4655486" y="4451317"/>
            <a:ext cx="4207260" cy="1944216"/>
          </a:xfrm>
          <a:gradFill>
            <a:gsLst>
              <a:gs pos="1000">
                <a:schemeClr val="accent4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Общественного совета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Министерстве здравоохранения Челябинской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организуется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независимая оценка качества работы медицинских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организаций 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(приказ Министерства здравоохранения Челябинской области 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 08.04.2014 г. № 530)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1"/>
          <a:stretch>
            <a:fillRect/>
          </a:stretch>
        </p:blipFill>
        <p:spPr bwMode="auto">
          <a:xfrm>
            <a:off x="-32701" y="723900"/>
            <a:ext cx="460470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erb1_mal Chast Ma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46" y="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954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Председатель Национальной Медицинской Палаты  Л.М.Рошаль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Сегодня, как никогда, нужно повышать доверие пациентов к медицинским  работникам. А для этого необходимо вводить регулирование этических вопросов деятельности врачей и  нормы обязательности исполнения профессиональных правил каждым  медицинским работником.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Национальной Медицинской Палатой был разработан кодекс, который учитывает опыт, накопленный в разных странах, в том числе  и  России. «Мы постарались взять то лучшее, что есть в этих документах. Это была дискуссия, это была настоящая работа,  и  он был принят на Первом национальном съезде врачей России. Но это не значит, что это «священная корова», — подчеркнул Леонид Михайлович.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«Сегодня встает вопрос о том, что мы должны иметь не только кодекс врача, но  и  кодекс медсестры. Поэтому сейчас мы стоим на пороге создания кодекса профессиональной  этики  медработника».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Должен ли кодекс быть обязательным для врачей?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Леонид Михайлович уверен, что такой свод правил должен носить обязательный характер.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Медицинская Палата подготовила проект Кодекса профессиональной этики работников системы здравоохранения Российской Федерации</a:t>
            </a:r>
          </a:p>
        </p:txBody>
      </p:sp>
      <p:sp>
        <p:nvSpPr>
          <p:cNvPr id="159747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1949 г. Международный кодекс  медицинской   этики 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Женевская декларация Всемирной Медицинской Ассоциации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сентябрь 1948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дополнена 22-ой Всемирной Медицинской Ассамблеей, Сидней, Австралия, август 1968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35-ой Всемирной Медицинской Ассамблеей, Венеция, Италия, октябрь 1983 и </a:t>
            </a:r>
          </a:p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46-ой Всемирной Медицинской Ассамблеей, Стокгольм, Швеция, сентябрь 1994 </a:t>
            </a:r>
          </a:p>
          <a:p>
            <a:pPr eaLnBrk="1" hangingPunct="1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3438" y="1600200"/>
            <a:ext cx="4043362" cy="4757738"/>
          </a:xfrm>
        </p:spPr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1971 г. принят текст «Присяги врача Советского Союза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1994 г. принята «Клятва российского врача»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1996 г. «Этический Кодекс медицинской сестры России»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1999 г. Государственная Дума РФ приняла текст «Клятвы врача», который составил статью 60 «Основ законодательства РФ об охране здоровья граждан»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 г. Статья 71. Клятва врача (ФЗ «Об основах охраны здоровья граждан  в Российской Федерации»)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 г. «Кодекс профессиональной этики врача Российской Федерации» принят Первым национальным съездом врачей Российской Федерации 05.10.2012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Кодекс профессиональной  этики  врача Врачебного Ордена Франции</a:t>
            </a:r>
          </a:p>
        </p:txBody>
      </p:sp>
      <p:sp>
        <p:nvSpPr>
          <p:cNvPr id="1617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регулирует все аспекты деятельности  медицинских  работников:</a:t>
            </a:r>
          </a:p>
          <a:p>
            <a:pPr eaLnBrk="1" hangingPunct="1"/>
            <a:r>
              <a:rPr lang="ru-RU" smtClean="0"/>
              <a:t>«Находясь на службе охраны здоровья людей, врач должен выполнять свои обязанности с уважением к человеческой жизни и достоинству человека»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палаты Германии и Голландии: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обязательное членство.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Более того, когда несколько голландских врачей подали иск в Европейский суд по правам человека, указав на то, что они не согласны с таким положением дел, им было отказано. И мотивирован такой вердикт был тем, что они работают в социальной сфере, где никакой свободы быть не должно. Это совершенно правильно, так как медицина — особая отрасль, где от неверного решения зависит жизнь человека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Регионов: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«Этический кодекс врача Республики Татарстан»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приказ Минздрава Свердловской области от 28.03.2014 № 412-п  «Об утверждении Кодекса профессиональной этики медицинского работника Свердловской области»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приказ Минздрава Ульяновской области  от 19.06.2012  №550  «Об утверждении Кодекса профессиональной этики медицинского работника Ульяновской области»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Учреждений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КОДЕКС профессиональной этики медицинского работника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Санкт-Петербургского государственного автономного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стационарного учреждения  социального обслуживания «Психоневрологический интернат </a:t>
            </a:r>
            <a:r>
              <a:rPr lang="en-US" sz="2000" dirty="0" smtClean="0"/>
              <a:t>N 10»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620713"/>
            <a:ext cx="8229600" cy="5472112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/>
              <a:t>    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Медицинская этика в России развивалась, как и вся отечественная медицина, в неразрывной взаимосвязи с историей русской культуры, медицинской наукой и практикой западноевропейских стран.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В связи с длительным периодом существования народной, а затем монастырской медицины профессиональная этика отечественных врачей имеет в своей основе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ведущие моральные ценности христианства – милосердие, сострадание, благотворительность, самопожертвование.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Управление социальной политики\Огошкова И.А\bann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http://www.medpalata74.ru/kodeks-po-etike-obsuzhdenie-otkryt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hlinkClick r:id="rId2"/>
              </a:rPr>
              <a:t>Коллеги! Комитет по медицинской этике выносит на обсуждение Кодекс профессиональной этики медицинских работников Челябинской области. Просим Вас внести свои предложения и корректировки в данный документ, присылайте их по адресу maria_medpalata74@mail.ru!</a:t>
            </a:r>
            <a:r>
              <a:rPr lang="ru-RU" sz="28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Кодекс профессиональной этики медицинских работников Челябинской области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Национальной  медицинской  палаты Леонид  Рошаль</a:t>
            </a:r>
            <a:r>
              <a:rPr lang="ru-RU" sz="3200" dirty="0" smtClean="0">
                <a:solidFill>
                  <a:schemeClr val="accent2"/>
                </a:solidFill>
              </a:rPr>
              <a:t> :</a:t>
            </a:r>
          </a:p>
        </p:txBody>
      </p:sp>
      <p:sp>
        <p:nvSpPr>
          <p:cNvPr id="1710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«У нас есть клятва врача, но полномасштабного Кодекса, положения которого были бы обязательны для исполнения всеми  медицинскими  работниками, нет.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Это очень важный вопрос, поскольку сейчас, как никогда, нужно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повышать доверие пациентов к  медицинским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работникам. А для этого необходимо вводить регулирование этических вопросов деятельности врачей и нормы обязательности исполнения профессиональных правил каждым.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Кодекс должен быть единым для всех  медицинских  работников вне зависимости от их религиозной принадлежности».</a:t>
            </a: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Присяга, которую не дают представители ни одной другой мирной специальности, подчеркивает уникальность деятельности врача.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В современных условиях особое значение приобретает подготовка профессионалов-специалистов с учетом высокотехнологичных аспектов современной медицины. Во многих случаях отношения пациента  и  врача сводятся к минимуму. Определяющим стал прибор, а личность больного зачастую отходит на второй план. Мы все чаще слышим критику, связанную с вопросами  этики , падением престижа  медицинской  профессии.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этических комитетов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Чтобы обеспечить исполнение принципов, заложенных в кодексе, необходимо подготовить законопроект, который бы легализовал создание этических комитетов при лечебных учреждениях.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Они помогут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главным врачам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управлять профессиональным коллективом, и в то же время будут направлять разрешение конфликтов и разбирательств по исполнению медработниками кодекса профессиональной этики врача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</a:rPr>
              <a:t>	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соотношения морально-нравственного и правового, юридического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т.е. вошедшего в законодательство, делающего ряд правил поведения медиков законом.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За нарушение морально-нравственных, этических правил и норм медицинские работники подвергаются общественному порицанию, а за нарушение юридических и правовых норм, регламентируемых законами – определенным законодательством наказаниям, вплоть до лишения свободы и др. Многие правила и нормы, возникающие и распространяющиеся как этические, морально-нравственные, нередко становятся юридическими, правовыми категориями, закрепленными законодательно.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 ярким примером законодательного закрепления морально-этических установлений стало включение в «Основы законодательства об охране здоровья граждан РФ» клятвы врача (ст. 71), которая много веков принималась в качестве морально-нравственного обязательства. Присяга, которую не дают представители ни одной другой мирной специальности, подчеркивает уникальность деятельности врача.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ятрогении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Нарушение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деонтологических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принципов общения с пациентом может привести к развитию у него ятрогении – заболевания или патологического состояния, прямо или косвенно связанного с действиями врачей и медицинских сестер.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данном определении речь идет о психогенной ятрогении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ятропсихогении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Выделяют также: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ятрофармакогении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следствие медикаментозного воздействия на больного – например, побочные действия препаратов;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манипуляционные ятрогении: неблагоприятное воздействие на больного в процессе его обследования – например – осложнения при проведении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коронароангиографии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комбинированные ятрогении – следствие воздействия нескольких факторов;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немые ятрогении – следствие бездействия медицинского работника.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эвтаназии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800" b="1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Особенно трудна в практическом отношении (исполнении) и сложна в юридическом плане (т.е. с позиций медицинского права) проблема добровольной смерти больного (обычно обреченного) по его просьбе и требованию.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800" b="1" dirty="0" smtClean="0"/>
              <a:t>Естественно, право на добровольную легкую смерть вызвало и до сих пор вызывает дискуссию ввиду сложного комплекса сопряженных с ним юридических и морально-нравственных проблем. Законодательство РФ исключает решение об эвтаназии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Статья 45. Запрет эвтаназии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Федерального закона «О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 основах охраны здоровья граждан в Российской Федерации»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№ 323)</a:t>
            </a:r>
            <a:endParaRPr lang="ru-RU" sz="28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достижений генной инженерии в медицинской практике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оказании специализированной медицинской помощи (на стационарном этапе) с использованием высокотехнологичных достижений генной инженерии требуется юридически оформленное информационное согласие между врачом и больным на все виды диагностических обследований и необходимых медицинских вмешательств.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Критериями правомерности такого согласия являются: добровольность, компетентность и осознанность принятия вышеуказанными лицами предложенного варианта обследования или лечения, основанного на получении больным полной, объективной и всесторонней информации по поводу предстоящего обследования или лечения, его возможных осложнений и альтернативных методах диагностики и лечения.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трансплантации органов и тканей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Статья 47. Донорство органов и тканей человека и их трансплантация (пересадка) Федерального закона «О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 основах охраны здоровья граждан в Российской Федерации»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№ 323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Федеральный  закон « О трансплантации органов и (или) тканей человека»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 4180-1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от  22 декабря 1992 года (в ред. Федеральных законов от 20.06.2000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N 91-ФЗ, от 16.10.2006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N 160-ФЗ, от 09.02.2007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N 15-ФЗ, от 29.11.2007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N 279-ФЗ)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этика в Советское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советский период развития российской медицины отношение к медицинской этике было очень неоднозначным.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1925 г. нарком здравоохранения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 А. Семашко объявил врачебную тайну пережитком старой кастовой врачебной практики и старых глупых предрассудков и подчеркнул, что советское здравоохранение держит «…твердый курс на уничтожение врачебной тайны, пережитка буржуазной медицины…».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Отношение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медицинской этике колебалось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полного отрицания ее необходимости в связи с представлением о том, что советские врачи являются носителями коммунистической морали, нацеленной только на благо человека, до признания ее необходимости и существования в настоящее время уже в форме современной биоэтики.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2562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/>
              <a:t>Решение проблем медицинской этики деонтологии и правовых вопросов не всегда бесспорно и нередко архисложно.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/>
              <a:t>Для практического применения составляются своды правил поведения медиков, или кодексы медицинской этики и деонтологии. Следование этим кодексам считается обязательным для медиков и их профессиональных объединений.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3600" b="1" i="1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палаты Германии и Голландии: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обязательное членство.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Более того, когда несколько голландских врачей подали иск в Европейский суд по правам человека, указав на то, что они не согласны с таким положением дел, им было отказано. И мотивирован такой вердикт был тем, что они работают в социальной сфере, где никакой свободы быть не должно. Это совершенно правильно, так как медицина — особая отрасль, где от неверного решения зависит жизнь человека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500563" y="692150"/>
            <a:ext cx="4643437" cy="512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Начатая в Челябинской области работа по повышению престижа медицинских работников лишь вершина айсберга новых неизведанных современных вызовов, которые предъявляет нам жизнь. Наша задача- своевременно  и адекватно отвечать на эти вызовы.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1" y="0"/>
            <a:ext cx="5614997" cy="68580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Академик АМН Борис Васильевич Петровский (1908 – 2004) внес значительный вклад в развитие медицинской этики и деонтологии в нашей стране.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Б.В. Петровский говорил: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«Для отечественных врачей характерна деонтология, проявляющаяся не столько в высказываниях и декларациях, сколько в поступках, в поведении. Подвиг, самопожертвование рассматривались и раньше, и теперь как норма поведения врача»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7" name="Picture 2" descr="http://im8-tub-ru.yandex.net/i?id=262352715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1" y="1142984"/>
            <a:ext cx="3190869" cy="53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913" y="1844675"/>
            <a:ext cx="6192837" cy="3313113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Последние десятилетия XX века стали для России временем значительных перемен во всех областях общественной жизни.  В области медицины и здравоохранения эти перемены обострили ряд традиционных этических проблем медицинской деятельности и обозначили ряд новых, связанных с неуклонным развитием медицинской науки и практики.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2" descr="http://im0-tub-ru.yandex.net/i?id=137008838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26368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http://im4-tub-ru.yandex.net/i?id=53156285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652963"/>
            <a:ext cx="24844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6" descr="http://im0-tub-ru.yandex.net/i?id=75601948-5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41888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8" descr="http://im0-tub-ru.yandex.net/i?id=193602948-4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388938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569325" cy="6480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		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 положения этики и деонтологии почти до конца ХХ столетия традиционно основывались на нравственности, моральных кодексах, врачебных традициях, общественном мнении и т.д., то есть были рекомендательными, не обязательными, опирались на теорию блага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Биомедицинская этика является новым витком, новой ступенью этики и деонтологии врача. И этот виток внес в данное учение одно чрезвычайно важное, принципиальное, качественно новое направление. В биомедицинской этике очень многие положения перешли в правовые рамки, стали закрепляться законодательно, т.е. стали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обязательными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биомедицинской этики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обусловлено, прежде всего, теми грандиозными изменениями, которые происходят в технологическом перевооружении современной медицины, кардинальными сдвигами в медико-клинической практике, которые нашли свое выражение в успехах генной инженерии, трансплантации органов, биотехнологии, поддержании жизни пациента. Все эти процессы невиданным образом обострили моральные проблемы, встающие перед врачом, перед родственниками больных, перед медицинским персоналом.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Существуют ли пределы, и каковы они в поддержании жизни смертельно больного человека? Допустима ли эвтаназия? С какого момента следует считать наступление смерти? С какого момента зародыш можно считать живым существом? Допустимы ли аборты? Таковы лишь некоторые из тех вопросов, которые встают перед врачом, да и перед широкой общественностью в условиях невиданного технологического оснащения современной медицины.</a:t>
            </a:r>
          </a:p>
          <a:p>
            <a:pPr eaLnBrk="1" hangingPunct="1">
              <a:lnSpc>
                <a:spcPct val="80000"/>
              </a:lnSpc>
            </a:pPr>
            <a:endParaRPr lang="ru-RU" sz="22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3107</Words>
  <Application>Microsoft Office PowerPoint</Application>
  <PresentationFormat>Экран (4:3)</PresentationFormat>
  <Paragraphs>223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.</vt:lpstr>
      <vt:lpstr>Основные понятия и определения</vt:lpstr>
      <vt:lpstr>Слайд 3</vt:lpstr>
      <vt:lpstr>Слайд 4</vt:lpstr>
      <vt:lpstr>Медицинская этика в Советское время</vt:lpstr>
      <vt:lpstr>Слайд 6</vt:lpstr>
      <vt:lpstr>Слайд 7</vt:lpstr>
      <vt:lpstr>Слайд 8</vt:lpstr>
      <vt:lpstr>Формирование биомедицинской этики</vt:lpstr>
      <vt:lpstr>Этика и  деонтология</vt:lpstr>
      <vt:lpstr> Особенности медицинской деонтологии в акушерстве  и  гинекологии обусловлены следующими факторами: </vt:lpstr>
      <vt:lpstr>Основные вопросы медицинской этики и деонтологии</vt:lpstr>
      <vt:lpstr>Модели  взаимоотношений врачей и пациентов</vt:lpstr>
      <vt:lpstr>Модели  взаимоотношений врачей и пациентов</vt:lpstr>
      <vt:lpstr>Модели  взаимоотношений врачей и пациентов</vt:lpstr>
      <vt:lpstr>Модели  взаимоотношений врачей и пациентов</vt:lpstr>
      <vt:lpstr>Модели взаимоотношений врачей и пациентов можно классифицировать также по типу взаимоотношений между ними:</vt:lpstr>
      <vt:lpstr>Классификация Харди</vt:lpstr>
      <vt:lpstr>   Сестра-рутенёр  </vt:lpstr>
      <vt:lpstr>Слайд 20</vt:lpstr>
      <vt:lpstr>   Сестра, «играющая заученную роль»  </vt:lpstr>
      <vt:lpstr>Слайд 22</vt:lpstr>
      <vt:lpstr>Сестра-мать</vt:lpstr>
      <vt:lpstr>Слайд 24</vt:lpstr>
      <vt:lpstr>«Нервная» сестра</vt:lpstr>
      <vt:lpstr>Сестра с мужеподобной сильной личностью</vt:lpstr>
      <vt:lpstr>Слайд 27</vt:lpstr>
      <vt:lpstr>Сестра-специалист</vt:lpstr>
      <vt:lpstr>Вопросы медицинской этики в современном здравоохранении</vt:lpstr>
      <vt:lpstr>Необходимость появления этического кодекса – это уже вызов</vt:lpstr>
      <vt:lpstr>СЦЕНАРИЙ  для тренинга навыков  по решению этических вопросов/проблем в различных клинических ситуациях </vt:lpstr>
      <vt:lpstr>Наставничество</vt:lpstr>
      <vt:lpstr>Слайд 33</vt:lpstr>
      <vt:lpstr>Слайд 34</vt:lpstr>
      <vt:lpstr>Председатель Национальной Медицинской Палаты  Л.М.Рошаль:</vt:lpstr>
      <vt:lpstr>Национальная Медицинская Палата подготовила проект Кодекса профессиональной этики работников системы здравоохранения Российской Федерации</vt:lpstr>
      <vt:lpstr>Кодекс профессиональной  этики  врача Врачебного Ордена Франции</vt:lpstr>
      <vt:lpstr>Медицинские палаты Германии и Голландии:</vt:lpstr>
      <vt:lpstr>Нормативные документы</vt:lpstr>
      <vt:lpstr>Слайд 40</vt:lpstr>
      <vt:lpstr>http://www.medpalata74.ru/kodeks-po-etike-obsuzhdenie-otkryto</vt:lpstr>
      <vt:lpstr>Президент Национальной  медицинской  палаты Леонид  Рошаль :</vt:lpstr>
      <vt:lpstr>Присяга, которую не дают представители ни одной другой мирной специальности, подчеркивает уникальность деятельности врача.</vt:lpstr>
      <vt:lpstr>Создание этических комитетов</vt:lpstr>
      <vt:lpstr> Проблема соотношения морально-нравственного и правового, юридического </vt:lpstr>
      <vt:lpstr> Проблемы ятрогении</vt:lpstr>
      <vt:lpstr>Проблема эвтаназии</vt:lpstr>
      <vt:lpstr>Применение достижений генной инженерии в медицинской практике </vt:lpstr>
      <vt:lpstr>Проблема трансплантации органов и тканей</vt:lpstr>
      <vt:lpstr>Заключение</vt:lpstr>
      <vt:lpstr>Медицинские палаты Германии и Голландии: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167</cp:revision>
  <dcterms:created xsi:type="dcterms:W3CDTF">2015-02-13T08:22:32Z</dcterms:created>
  <dcterms:modified xsi:type="dcterms:W3CDTF">2015-09-17T09:08:14Z</dcterms:modified>
</cp:coreProperties>
</file>