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0" r:id="rId3"/>
    <p:sldId id="257" r:id="rId4"/>
    <p:sldId id="258" r:id="rId5"/>
    <p:sldId id="259" r:id="rId6"/>
    <p:sldId id="260" r:id="rId7"/>
    <p:sldId id="262" r:id="rId8"/>
    <p:sldId id="263" r:id="rId9"/>
    <p:sldId id="267" r:id="rId10"/>
    <p:sldId id="268" r:id="rId11"/>
    <p:sldId id="269" r:id="rId12"/>
    <p:sldId id="264" r:id="rId13"/>
    <p:sldId id="265" r:id="rId14"/>
    <p:sldId id="273" r:id="rId15"/>
    <p:sldId id="274" r:id="rId16"/>
    <p:sldId id="272" r:id="rId17"/>
    <p:sldId id="266" r:id="rId18"/>
    <p:sldId id="261" r:id="rId19"/>
    <p:sldId id="271" r:id="rId2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EB3E1A9-5A97-4CC7-A09E-502A3DB3E7D2}" type="datetimeFigureOut">
              <a:rPr lang="ru-RU" smtClean="0"/>
              <a:t>22.05.2019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27A9CB5-B2A5-4275-B756-58A7CA5045D3}" type="slidenum">
              <a:rPr lang="ru-RU" smtClean="0"/>
              <a:t>‹#›</a:t>
            </a:fld>
            <a:endParaRPr lang="ru-RU"/>
          </a:p>
        </p:txBody>
      </p:sp>
    </p:spTree>
    <p:extLst>
      <p:ext uri="{BB962C8B-B14F-4D97-AF65-F5344CB8AC3E}">
        <p14:creationId xmlns:p14="http://schemas.microsoft.com/office/powerpoint/2010/main" val="1506339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EB3E1A9-5A97-4CC7-A09E-502A3DB3E7D2}" type="datetimeFigureOut">
              <a:rPr lang="ru-RU" smtClean="0"/>
              <a:t>22.05.2019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27A9CB5-B2A5-4275-B756-58A7CA5045D3}" type="slidenum">
              <a:rPr lang="ru-RU" smtClean="0"/>
              <a:t>‹#›</a:t>
            </a:fld>
            <a:endParaRPr lang="ru-RU"/>
          </a:p>
        </p:txBody>
      </p:sp>
    </p:spTree>
    <p:extLst>
      <p:ext uri="{BB962C8B-B14F-4D97-AF65-F5344CB8AC3E}">
        <p14:creationId xmlns:p14="http://schemas.microsoft.com/office/powerpoint/2010/main" val="3356059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EB3E1A9-5A97-4CC7-A09E-502A3DB3E7D2}" type="datetimeFigureOut">
              <a:rPr lang="ru-RU" smtClean="0"/>
              <a:t>22.05.2019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27A9CB5-B2A5-4275-B756-58A7CA5045D3}"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76875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EB3E1A9-5A97-4CC7-A09E-502A3DB3E7D2}" type="datetimeFigureOut">
              <a:rPr lang="ru-RU" smtClean="0"/>
              <a:t>22.05.2019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27A9CB5-B2A5-4275-B756-58A7CA5045D3}" type="slidenum">
              <a:rPr lang="ru-RU" smtClean="0"/>
              <a:t>‹#›</a:t>
            </a:fld>
            <a:endParaRPr lang="ru-RU"/>
          </a:p>
        </p:txBody>
      </p:sp>
    </p:spTree>
    <p:extLst>
      <p:ext uri="{BB962C8B-B14F-4D97-AF65-F5344CB8AC3E}">
        <p14:creationId xmlns:p14="http://schemas.microsoft.com/office/powerpoint/2010/main" val="10862762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EB3E1A9-5A97-4CC7-A09E-502A3DB3E7D2}" type="datetimeFigureOut">
              <a:rPr lang="ru-RU" smtClean="0"/>
              <a:t>22.05.2019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27A9CB5-B2A5-4275-B756-58A7CA5045D3}"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2834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EB3E1A9-5A97-4CC7-A09E-502A3DB3E7D2}" type="datetimeFigureOut">
              <a:rPr lang="ru-RU" smtClean="0"/>
              <a:t>22.05.2019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27A9CB5-B2A5-4275-B756-58A7CA5045D3}" type="slidenum">
              <a:rPr lang="ru-RU" smtClean="0"/>
              <a:t>‹#›</a:t>
            </a:fld>
            <a:endParaRPr lang="ru-RU"/>
          </a:p>
        </p:txBody>
      </p:sp>
    </p:spTree>
    <p:extLst>
      <p:ext uri="{BB962C8B-B14F-4D97-AF65-F5344CB8AC3E}">
        <p14:creationId xmlns:p14="http://schemas.microsoft.com/office/powerpoint/2010/main" val="42283793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EB3E1A9-5A97-4CC7-A09E-502A3DB3E7D2}" type="datetimeFigureOut">
              <a:rPr lang="ru-RU" smtClean="0"/>
              <a:t>22.05.2019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27A9CB5-B2A5-4275-B756-58A7CA5045D3}" type="slidenum">
              <a:rPr lang="ru-RU" smtClean="0"/>
              <a:t>‹#›</a:t>
            </a:fld>
            <a:endParaRPr lang="ru-RU"/>
          </a:p>
        </p:txBody>
      </p:sp>
    </p:spTree>
    <p:extLst>
      <p:ext uri="{BB962C8B-B14F-4D97-AF65-F5344CB8AC3E}">
        <p14:creationId xmlns:p14="http://schemas.microsoft.com/office/powerpoint/2010/main" val="14191234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EB3E1A9-5A97-4CC7-A09E-502A3DB3E7D2}" type="datetimeFigureOut">
              <a:rPr lang="ru-RU" smtClean="0"/>
              <a:t>22.05.2019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27A9CB5-B2A5-4275-B756-58A7CA5045D3}" type="slidenum">
              <a:rPr lang="ru-RU" smtClean="0"/>
              <a:t>‹#›</a:t>
            </a:fld>
            <a:endParaRPr lang="ru-RU"/>
          </a:p>
        </p:txBody>
      </p:sp>
    </p:spTree>
    <p:extLst>
      <p:ext uri="{BB962C8B-B14F-4D97-AF65-F5344CB8AC3E}">
        <p14:creationId xmlns:p14="http://schemas.microsoft.com/office/powerpoint/2010/main" val="2751774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EB3E1A9-5A97-4CC7-A09E-502A3DB3E7D2}" type="datetimeFigureOut">
              <a:rPr lang="ru-RU" smtClean="0"/>
              <a:t>22.05.2019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27A9CB5-B2A5-4275-B756-58A7CA5045D3}" type="slidenum">
              <a:rPr lang="ru-RU" smtClean="0"/>
              <a:t>‹#›</a:t>
            </a:fld>
            <a:endParaRPr lang="ru-RU"/>
          </a:p>
        </p:txBody>
      </p:sp>
    </p:spTree>
    <p:extLst>
      <p:ext uri="{BB962C8B-B14F-4D97-AF65-F5344CB8AC3E}">
        <p14:creationId xmlns:p14="http://schemas.microsoft.com/office/powerpoint/2010/main" val="1447775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EB3E1A9-5A97-4CC7-A09E-502A3DB3E7D2}" type="datetimeFigureOut">
              <a:rPr lang="ru-RU" smtClean="0"/>
              <a:t>22.05.2019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27A9CB5-B2A5-4275-B756-58A7CA5045D3}" type="slidenum">
              <a:rPr lang="ru-RU" smtClean="0"/>
              <a:t>‹#›</a:t>
            </a:fld>
            <a:endParaRPr lang="ru-RU"/>
          </a:p>
        </p:txBody>
      </p:sp>
    </p:spTree>
    <p:extLst>
      <p:ext uri="{BB962C8B-B14F-4D97-AF65-F5344CB8AC3E}">
        <p14:creationId xmlns:p14="http://schemas.microsoft.com/office/powerpoint/2010/main" val="1884050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EB3E1A9-5A97-4CC7-A09E-502A3DB3E7D2}" type="datetimeFigureOut">
              <a:rPr lang="ru-RU" smtClean="0"/>
              <a:t>22.05.2019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27A9CB5-B2A5-4275-B756-58A7CA5045D3}" type="slidenum">
              <a:rPr lang="ru-RU" smtClean="0"/>
              <a:t>‹#›</a:t>
            </a:fld>
            <a:endParaRPr lang="ru-RU"/>
          </a:p>
        </p:txBody>
      </p:sp>
    </p:spTree>
    <p:extLst>
      <p:ext uri="{BB962C8B-B14F-4D97-AF65-F5344CB8AC3E}">
        <p14:creationId xmlns:p14="http://schemas.microsoft.com/office/powerpoint/2010/main" val="1062691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EB3E1A9-5A97-4CC7-A09E-502A3DB3E7D2}" type="datetimeFigureOut">
              <a:rPr lang="ru-RU" smtClean="0"/>
              <a:t>22.05.2019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27A9CB5-B2A5-4275-B756-58A7CA5045D3}" type="slidenum">
              <a:rPr lang="ru-RU" smtClean="0"/>
              <a:t>‹#›</a:t>
            </a:fld>
            <a:endParaRPr lang="ru-RU"/>
          </a:p>
        </p:txBody>
      </p:sp>
    </p:spTree>
    <p:extLst>
      <p:ext uri="{BB962C8B-B14F-4D97-AF65-F5344CB8AC3E}">
        <p14:creationId xmlns:p14="http://schemas.microsoft.com/office/powerpoint/2010/main" val="2166840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EB3E1A9-5A97-4CC7-A09E-502A3DB3E7D2}" type="datetimeFigureOut">
              <a:rPr lang="ru-RU" smtClean="0"/>
              <a:t>22.05.2019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27A9CB5-B2A5-4275-B756-58A7CA5045D3}" type="slidenum">
              <a:rPr lang="ru-RU" smtClean="0"/>
              <a:t>‹#›</a:t>
            </a:fld>
            <a:endParaRPr lang="ru-RU"/>
          </a:p>
        </p:txBody>
      </p:sp>
    </p:spTree>
    <p:extLst>
      <p:ext uri="{BB962C8B-B14F-4D97-AF65-F5344CB8AC3E}">
        <p14:creationId xmlns:p14="http://schemas.microsoft.com/office/powerpoint/2010/main" val="3492208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B3E1A9-5A97-4CC7-A09E-502A3DB3E7D2}" type="datetimeFigureOut">
              <a:rPr lang="ru-RU" smtClean="0"/>
              <a:t>22.05.2019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27A9CB5-B2A5-4275-B756-58A7CA5045D3}" type="slidenum">
              <a:rPr lang="ru-RU" smtClean="0"/>
              <a:t>‹#›</a:t>
            </a:fld>
            <a:endParaRPr lang="ru-RU"/>
          </a:p>
        </p:txBody>
      </p:sp>
    </p:spTree>
    <p:extLst>
      <p:ext uri="{BB962C8B-B14F-4D97-AF65-F5344CB8AC3E}">
        <p14:creationId xmlns:p14="http://schemas.microsoft.com/office/powerpoint/2010/main" val="305051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EB3E1A9-5A97-4CC7-A09E-502A3DB3E7D2}" type="datetimeFigureOut">
              <a:rPr lang="ru-RU" smtClean="0"/>
              <a:t>22.05.2019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27A9CB5-B2A5-4275-B756-58A7CA5045D3}" type="slidenum">
              <a:rPr lang="ru-RU" smtClean="0"/>
              <a:t>‹#›</a:t>
            </a:fld>
            <a:endParaRPr lang="ru-RU"/>
          </a:p>
        </p:txBody>
      </p:sp>
    </p:spTree>
    <p:extLst>
      <p:ext uri="{BB962C8B-B14F-4D97-AF65-F5344CB8AC3E}">
        <p14:creationId xmlns:p14="http://schemas.microsoft.com/office/powerpoint/2010/main" val="141668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EB3E1A9-5A97-4CC7-A09E-502A3DB3E7D2}" type="datetimeFigureOut">
              <a:rPr lang="ru-RU" smtClean="0"/>
              <a:t>22.05.2019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27A9CB5-B2A5-4275-B756-58A7CA5045D3}" type="slidenum">
              <a:rPr lang="ru-RU" smtClean="0"/>
              <a:t>‹#›</a:t>
            </a:fld>
            <a:endParaRPr lang="ru-RU"/>
          </a:p>
        </p:txBody>
      </p:sp>
    </p:spTree>
    <p:extLst>
      <p:ext uri="{BB962C8B-B14F-4D97-AF65-F5344CB8AC3E}">
        <p14:creationId xmlns:p14="http://schemas.microsoft.com/office/powerpoint/2010/main" val="3417957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EB3E1A9-5A97-4CC7-A09E-502A3DB3E7D2}" type="datetimeFigureOut">
              <a:rPr lang="ru-RU" smtClean="0"/>
              <a:t>22.05.2019</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27A9CB5-B2A5-4275-B756-58A7CA5045D3}" type="slidenum">
              <a:rPr lang="ru-RU" smtClean="0"/>
              <a:t>‹#›</a:t>
            </a:fld>
            <a:endParaRPr lang="ru-RU"/>
          </a:p>
        </p:txBody>
      </p:sp>
    </p:spTree>
    <p:extLst>
      <p:ext uri="{BB962C8B-B14F-4D97-AF65-F5344CB8AC3E}">
        <p14:creationId xmlns:p14="http://schemas.microsoft.com/office/powerpoint/2010/main" val="14429126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52840" y="864973"/>
            <a:ext cx="8287722" cy="2979917"/>
          </a:xfrm>
        </p:spPr>
        <p:txBody>
          <a:bodyPr>
            <a:normAutofit/>
          </a:bodyPr>
          <a:lstStyle/>
          <a:p>
            <a:pPr algn="ctr"/>
            <a:r>
              <a:rPr lang="ru-RU" sz="320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АНАЛИЗ УГОЛОВНЫХ ДЕЛ </a:t>
            </a:r>
            <a:r>
              <a:rPr lang="ru-RU" sz="3200" b="1" dirty="0" smtClean="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a:r>
            <a:br>
              <a:rPr lang="ru-RU" sz="3200" b="1" dirty="0" smtClean="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br>
            <a:r>
              <a:rPr lang="ru-RU" sz="3200" b="1" dirty="0" smtClean="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В </a:t>
            </a:r>
            <a:r>
              <a:rPr lang="ru-RU" sz="320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ОТНОШЕНИИ </a:t>
            </a:r>
            <a:r>
              <a:rPr lang="ru-RU" sz="3200" b="1" dirty="0" smtClean="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ВРАЧЕЙ</a:t>
            </a:r>
            <a:br>
              <a:rPr lang="ru-RU" sz="3200" b="1" dirty="0" smtClean="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br>
            <a:r>
              <a:rPr lang="ru-RU" sz="3200" b="1" dirty="0" smtClean="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a:t>
            </a:r>
            <a:r>
              <a:rPr lang="ru-RU" sz="320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НА ПРИМЕРЕ СУДЕБНОЙ ПРАКТИКИ </a:t>
            </a:r>
            <a:br>
              <a:rPr lang="ru-RU" sz="320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br>
            <a:r>
              <a:rPr lang="ru-RU" sz="320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ЗА 2017-2018 ГГ</a:t>
            </a:r>
            <a:r>
              <a:rPr lang="ru-RU" sz="3200" b="1" dirty="0" smtClean="0"/>
              <a:t>. </a:t>
            </a:r>
            <a:endParaRPr lang="ru-RU" sz="3200" b="1" dirty="0"/>
          </a:p>
        </p:txBody>
      </p:sp>
      <p:sp>
        <p:nvSpPr>
          <p:cNvPr id="3" name="Подзаголовок 2"/>
          <p:cNvSpPr>
            <a:spLocks noGrp="1"/>
          </p:cNvSpPr>
          <p:nvPr>
            <p:ph type="subTitle" idx="1"/>
          </p:nvPr>
        </p:nvSpPr>
        <p:spPr/>
        <p:txBody>
          <a:bodyPr>
            <a:normAutofit/>
          </a:bodyPr>
          <a:lstStyle/>
          <a:p>
            <a:pPr marL="342900" indent="-342900" algn="l">
              <a:buFont typeface="Wingdings 3" charset="2"/>
              <a:buChar char=""/>
            </a:pPr>
            <a:endParaRPr lang="ru-RU" dirty="0" smtClean="0">
              <a:solidFill>
                <a:schemeClr val="tx1">
                  <a:lumMod val="75000"/>
                  <a:lumOff val="25000"/>
                </a:schemeClr>
              </a:solidFill>
            </a:endParaRPr>
          </a:p>
          <a:p>
            <a:pPr marL="342900" indent="-342900" algn="l">
              <a:buFont typeface="Wingdings 3" charset="2"/>
              <a:buChar char=""/>
            </a:pPr>
            <a:r>
              <a:rPr lang="ru-RU" dirty="0" smtClean="0">
                <a:solidFill>
                  <a:schemeClr val="tx1">
                    <a:lumMod val="75000"/>
                    <a:lumOff val="25000"/>
                  </a:schemeClr>
                </a:solidFill>
              </a:rPr>
              <a:t>ПРИЧИНЫ</a:t>
            </a:r>
            <a:r>
              <a:rPr lang="ru-RU" dirty="0">
                <a:solidFill>
                  <a:schemeClr val="tx1">
                    <a:lumMod val="75000"/>
                    <a:lumOff val="25000"/>
                  </a:schemeClr>
                </a:solidFill>
              </a:rPr>
              <a:t>, ПОСЛЕДСТВИЯ, ПРОФИЛАКТИКА СУДЕБНЫХ ИСКОВ</a:t>
            </a:r>
          </a:p>
        </p:txBody>
      </p:sp>
    </p:spTree>
    <p:extLst>
      <p:ext uri="{BB962C8B-B14F-4D97-AF65-F5344CB8AC3E}">
        <p14:creationId xmlns:p14="http://schemas.microsoft.com/office/powerpoint/2010/main" val="40622005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13714"/>
            <a:ext cx="8596668" cy="1320800"/>
          </a:xfrm>
        </p:spPr>
        <p:txBody>
          <a:bodyPr/>
          <a:lstStyle/>
          <a:p>
            <a:pPr algn="ctr"/>
            <a:r>
              <a:rPr lang="ru-RU"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Примеры из практики</a:t>
            </a:r>
            <a:endParaRPr lang="ru-RU" dirty="0"/>
          </a:p>
        </p:txBody>
      </p:sp>
      <p:sp>
        <p:nvSpPr>
          <p:cNvPr id="3" name="Объект 2"/>
          <p:cNvSpPr>
            <a:spLocks noGrp="1"/>
          </p:cNvSpPr>
          <p:nvPr>
            <p:ph idx="1"/>
          </p:nvPr>
        </p:nvSpPr>
        <p:spPr>
          <a:xfrm>
            <a:off x="677334" y="1106146"/>
            <a:ext cx="8596668" cy="5031043"/>
          </a:xfrm>
        </p:spPr>
        <p:txBody>
          <a:bodyPr>
            <a:noAutofit/>
          </a:bodyPr>
          <a:lstStyle/>
          <a:p>
            <a:pPr algn="just"/>
            <a:r>
              <a:rPr lang="ru-RU" dirty="0"/>
              <a:t>При подготовке пациента к плановой операции в нарушение п. 15 Порядка оказания анестезиолого-реанимационной помощи взрослому населению, не были получены все необходимые анализы, в том числе не получены биохимические показатели, содержание электролитов в крови, которые могли указать о наличии либо отсутствии аллергических реакций на медицинские препараты, планированные при применении во время хирургической операции.</a:t>
            </a:r>
          </a:p>
          <a:p>
            <a:pPr algn="just"/>
            <a:r>
              <a:rPr lang="ru-RU" dirty="0"/>
              <a:t>На основании неполного обследования </a:t>
            </a:r>
            <a:r>
              <a:rPr lang="ru-RU" dirty="0" smtClean="0"/>
              <a:t>врач-анестезиолог, достоверно </a:t>
            </a:r>
            <a:r>
              <a:rPr lang="ru-RU" dirty="0"/>
              <a:t>зная о возможности наступления негативных </a:t>
            </a:r>
            <a:r>
              <a:rPr lang="ru-RU" dirty="0" smtClean="0"/>
              <a:t>последствий, </a:t>
            </a:r>
            <a:r>
              <a:rPr lang="ru-RU" dirty="0"/>
              <a:t>выраженных в возможности проявления </a:t>
            </a:r>
            <a:r>
              <a:rPr lang="ru-RU" dirty="0" smtClean="0"/>
              <a:t>осложнений, аллергической </a:t>
            </a:r>
            <a:r>
              <a:rPr lang="ru-RU" dirty="0"/>
              <a:t>реакции на вводимые препараты</a:t>
            </a:r>
            <a:r>
              <a:rPr lang="ru-RU" dirty="0" smtClean="0"/>
              <a:t>, </a:t>
            </a:r>
            <a:r>
              <a:rPr lang="ru-RU" dirty="0"/>
              <a:t>нарушил данные требования и </a:t>
            </a:r>
            <a:r>
              <a:rPr lang="ru-RU" dirty="0" smtClean="0"/>
              <a:t>пациент был направлен </a:t>
            </a:r>
            <a:r>
              <a:rPr lang="ru-RU" dirty="0"/>
              <a:t>на операцию на основании устных пояснений об отсутствии у </a:t>
            </a:r>
            <a:r>
              <a:rPr lang="ru-RU" dirty="0" smtClean="0"/>
              <a:t>него </a:t>
            </a:r>
            <a:r>
              <a:rPr lang="ru-RU" dirty="0"/>
              <a:t>каких- либо аллергических реакций и непереносимости медицинских препаратов.</a:t>
            </a:r>
          </a:p>
          <a:p>
            <a:pPr algn="just"/>
            <a:r>
              <a:rPr lang="ru-RU" dirty="0"/>
              <a:t>При этом </a:t>
            </a:r>
            <a:r>
              <a:rPr lang="ru-RU" dirty="0" smtClean="0"/>
              <a:t>главный врач умышленно</a:t>
            </a:r>
            <a:r>
              <a:rPr lang="ru-RU" dirty="0"/>
              <a:t>, в нарушение должностной инструкции </a:t>
            </a:r>
            <a:r>
              <a:rPr lang="ru-RU" dirty="0" smtClean="0"/>
              <a:t>не </a:t>
            </a:r>
            <a:r>
              <a:rPr lang="ru-RU" dirty="0"/>
              <a:t>контролировал действия </a:t>
            </a:r>
            <a:r>
              <a:rPr lang="ru-RU" dirty="0" smtClean="0"/>
              <a:t>врача-анестезиолога.</a:t>
            </a:r>
            <a:endParaRPr lang="ru-RU" dirty="0"/>
          </a:p>
        </p:txBody>
      </p:sp>
    </p:spTree>
    <p:extLst>
      <p:ext uri="{BB962C8B-B14F-4D97-AF65-F5344CB8AC3E}">
        <p14:creationId xmlns:p14="http://schemas.microsoft.com/office/powerpoint/2010/main" val="1939086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algn="just"/>
            <a:r>
              <a:rPr lang="ru-RU" dirty="0" smtClean="0"/>
              <a:t>Приговором суда врач-анестезиолог и главный врач признаны виновными по п. </a:t>
            </a:r>
            <a:r>
              <a:rPr lang="ru-RU" dirty="0"/>
              <a:t>«в» ч. 2 ст. 238 УК РФ, </a:t>
            </a:r>
            <a:r>
              <a:rPr lang="ru-RU" dirty="0" smtClean="0"/>
              <a:t>назначено наказание </a:t>
            </a:r>
            <a:r>
              <a:rPr lang="ru-RU" dirty="0"/>
              <a:t>в виде лишения свободы на срок 2 </a:t>
            </a:r>
            <a:r>
              <a:rPr lang="ru-RU" dirty="0" smtClean="0"/>
              <a:t>года колонии </a:t>
            </a:r>
            <a:r>
              <a:rPr lang="ru-RU" dirty="0"/>
              <a:t>общего режима, с лишением права заниматься </a:t>
            </a:r>
            <a:r>
              <a:rPr lang="ru-RU" dirty="0" smtClean="0"/>
              <a:t>медицинской деятельностью на </a:t>
            </a:r>
            <a:r>
              <a:rPr lang="ru-RU" dirty="0"/>
              <a:t>срок 3 </a:t>
            </a:r>
            <a:r>
              <a:rPr lang="ru-RU" dirty="0" smtClean="0"/>
              <a:t> года.</a:t>
            </a:r>
            <a:endParaRPr lang="ru-RU" dirty="0"/>
          </a:p>
          <a:p>
            <a:pPr algn="just"/>
            <a:r>
              <a:rPr lang="ru-RU" dirty="0" smtClean="0"/>
              <a:t>Несмотря на наличие в материалах уголовного дела нескольких государственных судебно-медицинских экспертиз, проведенных в рамках уголовного дела, указавших на развитие у пациента анафилактического шока и невозможность установления прямой </a:t>
            </a:r>
            <a:r>
              <a:rPr lang="ru-RU" dirty="0"/>
              <a:t>причинно-следственной связи с каким-либо одним или несколькими дефектами оказания медицинской </a:t>
            </a:r>
            <a:r>
              <a:rPr lang="ru-RU" dirty="0" smtClean="0"/>
              <a:t>помощи, суд принял во внимание только заключение частного экспертного учреждения, сделанное ранее в рамках гражданского дела по иску к лечебному учреждению.</a:t>
            </a:r>
            <a:endParaRPr lang="ru-RU" dirty="0"/>
          </a:p>
        </p:txBody>
      </p:sp>
    </p:spTree>
    <p:extLst>
      <p:ext uri="{BB962C8B-B14F-4D97-AF65-F5344CB8AC3E}">
        <p14:creationId xmlns:p14="http://schemas.microsoft.com/office/powerpoint/2010/main" val="2186189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Примеры из практики</a:t>
            </a:r>
            <a:endParaRPr lang="ru-RU" dirty="0"/>
          </a:p>
        </p:txBody>
      </p:sp>
      <p:sp>
        <p:nvSpPr>
          <p:cNvPr id="3" name="Объект 2"/>
          <p:cNvSpPr>
            <a:spLocks noGrp="1"/>
          </p:cNvSpPr>
          <p:nvPr>
            <p:ph idx="1"/>
          </p:nvPr>
        </p:nvSpPr>
        <p:spPr>
          <a:xfrm>
            <a:off x="677334" y="2160589"/>
            <a:ext cx="8596668" cy="4347303"/>
          </a:xfrm>
        </p:spPr>
        <p:txBody>
          <a:bodyPr/>
          <a:lstStyle/>
          <a:p>
            <a:pPr algn="just"/>
            <a:r>
              <a:rPr lang="ru-RU" dirty="0" smtClean="0"/>
              <a:t>Ребенка 3 месяца лечили </a:t>
            </a:r>
            <a:r>
              <a:rPr lang="ru-RU" dirty="0"/>
              <a:t>от </a:t>
            </a:r>
            <a:r>
              <a:rPr lang="ru-RU" dirty="0" err="1"/>
              <a:t>ротавирусной</a:t>
            </a:r>
            <a:r>
              <a:rPr lang="ru-RU" dirty="0"/>
              <a:t> инфекции, потом от гастрита, а умерла она от опухоли и отёка мозга. В последние дни </a:t>
            </a:r>
            <a:r>
              <a:rPr lang="ru-RU" dirty="0" smtClean="0"/>
              <a:t>родители сами </a:t>
            </a:r>
            <a:r>
              <a:rPr lang="ru-RU" dirty="0"/>
              <a:t>заподозрили опухоль у ребёнка и просили направление на МРТ, но им ответили, что аппарат </a:t>
            </a:r>
            <a:r>
              <a:rPr lang="ru-RU" dirty="0" smtClean="0"/>
              <a:t>сломан.</a:t>
            </a:r>
          </a:p>
          <a:p>
            <a:pPr algn="just"/>
            <a:r>
              <a:rPr lang="ru-RU" dirty="0" smtClean="0"/>
              <a:t>Ребенка в течение суток после поступления </a:t>
            </a:r>
            <a:r>
              <a:rPr lang="ru-RU" dirty="0"/>
              <a:t>лечили от кишечной инфекции, игнорируя </a:t>
            </a:r>
            <a:r>
              <a:rPr lang="ru-RU" dirty="0" smtClean="0"/>
              <a:t>просьбы родителей </a:t>
            </a:r>
            <a:r>
              <a:rPr lang="ru-RU" dirty="0"/>
              <a:t>проверить </a:t>
            </a:r>
            <a:r>
              <a:rPr lang="ru-RU" dirty="0" smtClean="0"/>
              <a:t>на </a:t>
            </a:r>
            <a:r>
              <a:rPr lang="ru-RU" dirty="0"/>
              <a:t>другие </a:t>
            </a:r>
            <a:r>
              <a:rPr lang="ru-RU" dirty="0" smtClean="0"/>
              <a:t>инфекции. Умер на следующий день – отек мозга, менингит.</a:t>
            </a:r>
          </a:p>
          <a:p>
            <a:pPr algn="just"/>
            <a:r>
              <a:rPr lang="ru-RU" dirty="0"/>
              <a:t>К </a:t>
            </a:r>
            <a:r>
              <a:rPr lang="ru-RU" dirty="0" smtClean="0"/>
              <a:t>ребёнку </a:t>
            </a:r>
            <a:r>
              <a:rPr lang="ru-RU" dirty="0"/>
              <a:t>трижды вызывали врачей. Двое </a:t>
            </a:r>
            <a:r>
              <a:rPr lang="ru-RU" dirty="0" smtClean="0"/>
              <a:t>врачей не </a:t>
            </a:r>
            <a:r>
              <a:rPr lang="ru-RU" dirty="0"/>
              <a:t>увидели </a:t>
            </a:r>
            <a:r>
              <a:rPr lang="ru-RU" dirty="0" smtClean="0"/>
              <a:t>оснований для госпитализации. В третий раз ребенок был экстренно госпитализирован, однако время было упущено. </a:t>
            </a:r>
            <a:r>
              <a:rPr lang="ru-RU" dirty="0"/>
              <a:t>Ребёнка положили в больницу, но в тот же день его не стало. Причиной его гибели, по мнению следователей, стало то, что врачи не смогли вовремя диагностировать болезнь.</a:t>
            </a:r>
          </a:p>
          <a:p>
            <a:pPr algn="just"/>
            <a:endParaRPr lang="ru-RU" dirty="0"/>
          </a:p>
        </p:txBody>
      </p:sp>
    </p:spTree>
    <p:extLst>
      <p:ext uri="{BB962C8B-B14F-4D97-AF65-F5344CB8AC3E}">
        <p14:creationId xmlns:p14="http://schemas.microsoft.com/office/powerpoint/2010/main" val="1830854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Примеры из практики</a:t>
            </a:r>
            <a:endParaRPr lang="ru-RU" dirty="0"/>
          </a:p>
        </p:txBody>
      </p:sp>
      <p:sp>
        <p:nvSpPr>
          <p:cNvPr id="3" name="Объект 2"/>
          <p:cNvSpPr>
            <a:spLocks noGrp="1"/>
          </p:cNvSpPr>
          <p:nvPr>
            <p:ph idx="1"/>
          </p:nvPr>
        </p:nvSpPr>
        <p:spPr/>
        <p:txBody>
          <a:bodyPr/>
          <a:lstStyle/>
          <a:p>
            <a:pPr algn="just"/>
            <a:r>
              <a:rPr lang="ru-RU" dirty="0" smtClean="0"/>
              <a:t>Аппарат </a:t>
            </a:r>
            <a:r>
              <a:rPr lang="ru-RU" dirty="0"/>
              <a:t>ИВЛ был неисправен, </a:t>
            </a:r>
            <a:r>
              <a:rPr lang="ru-RU" dirty="0" smtClean="0"/>
              <a:t>при этом через </a:t>
            </a:r>
            <a:r>
              <a:rPr lang="ru-RU" dirty="0"/>
              <a:t>него подавался технический кислород. </a:t>
            </a:r>
            <a:endParaRPr lang="ru-RU" dirty="0" smtClean="0"/>
          </a:p>
          <a:p>
            <a:pPr algn="just"/>
            <a:r>
              <a:rPr lang="ru-RU" dirty="0" smtClean="0"/>
              <a:t>Привлечены к уголовной ответственности — главный врач, врач подававший кислород </a:t>
            </a:r>
            <a:r>
              <a:rPr lang="ru-RU" dirty="0"/>
              <a:t>и </a:t>
            </a:r>
            <a:r>
              <a:rPr lang="ru-RU" dirty="0" smtClean="0"/>
              <a:t>сотрудник, </a:t>
            </a:r>
            <a:r>
              <a:rPr lang="ru-RU" dirty="0"/>
              <a:t>который закупил </a:t>
            </a:r>
            <a:r>
              <a:rPr lang="ru-RU" dirty="0" smtClean="0"/>
              <a:t>технический кислород вместо медицинского.</a:t>
            </a:r>
            <a:endParaRPr lang="ru-RU" dirty="0"/>
          </a:p>
        </p:txBody>
      </p:sp>
    </p:spTree>
    <p:extLst>
      <p:ext uri="{BB962C8B-B14F-4D97-AF65-F5344CB8AC3E}">
        <p14:creationId xmlns:p14="http://schemas.microsoft.com/office/powerpoint/2010/main" val="1625280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Примеры из практики</a:t>
            </a:r>
            <a:endParaRPr lang="ru-RU" dirty="0"/>
          </a:p>
        </p:txBody>
      </p:sp>
      <p:sp>
        <p:nvSpPr>
          <p:cNvPr id="3" name="Объект 2"/>
          <p:cNvSpPr>
            <a:spLocks noGrp="1"/>
          </p:cNvSpPr>
          <p:nvPr>
            <p:ph idx="1"/>
          </p:nvPr>
        </p:nvSpPr>
        <p:spPr>
          <a:xfrm>
            <a:off x="677334" y="1756935"/>
            <a:ext cx="8596668" cy="4314351"/>
          </a:xfrm>
        </p:spPr>
        <p:txBody>
          <a:bodyPr>
            <a:noAutofit/>
          </a:bodyPr>
          <a:lstStyle/>
          <a:p>
            <a:pPr algn="just">
              <a:lnSpc>
                <a:spcPct val="90000"/>
              </a:lnSpc>
            </a:pPr>
            <a:r>
              <a:rPr lang="ru-RU" sz="1500" dirty="0"/>
              <a:t>Пациент состоял на учете онколога с диагнозом </a:t>
            </a:r>
            <a:r>
              <a:rPr lang="ru-RU" sz="1500" dirty="0" smtClean="0"/>
              <a:t>рак </a:t>
            </a:r>
            <a:r>
              <a:rPr lang="ru-RU" sz="1500" dirty="0"/>
              <a:t>мочевого пузыря, проведено 3 цикла </a:t>
            </a:r>
            <a:r>
              <a:rPr lang="ru-RU" sz="1500" dirty="0" smtClean="0"/>
              <a:t>химиотерапии</a:t>
            </a:r>
            <a:r>
              <a:rPr lang="ru-RU" sz="1500" dirty="0"/>
              <a:t>. </a:t>
            </a:r>
            <a:r>
              <a:rPr lang="ru-RU" sz="1500" dirty="0" smtClean="0"/>
              <a:t>С жалобами </a:t>
            </a:r>
            <a:r>
              <a:rPr lang="ru-RU" sz="1500" dirty="0"/>
              <a:t>на нарастающую слабость и </a:t>
            </a:r>
            <a:r>
              <a:rPr lang="ru-RU" sz="1500" dirty="0" smtClean="0"/>
              <a:t>одышку госпитализирован </a:t>
            </a:r>
            <a:r>
              <a:rPr lang="ru-RU" sz="1500" dirty="0"/>
              <a:t>в стационар с подозрением на пневмонию. В приемном отделении, </a:t>
            </a:r>
            <a:r>
              <a:rPr lang="ru-RU" sz="1500" dirty="0" smtClean="0"/>
              <a:t>при </a:t>
            </a:r>
            <a:r>
              <a:rPr lang="ru-RU" sz="1500" dirty="0"/>
              <a:t>аускультации четких данных за пневмонию не получено. </a:t>
            </a:r>
            <a:r>
              <a:rPr lang="ru-RU" sz="1500" dirty="0" smtClean="0"/>
              <a:t>Учитывая проведение </a:t>
            </a:r>
            <a:r>
              <a:rPr lang="ru-RU" sz="1500" dirty="0"/>
              <a:t>рентгенографии грудной клетки за 4 суток до госпитализации, дежурным врачом принято решение отсрочить проведение рентгенографии до утра следующего дня. Пациент госпитализирован в терапевтическое отделение. Пациенту с целью стабилизации гемодинамики и </a:t>
            </a:r>
            <a:r>
              <a:rPr lang="ru-RU" sz="1500" dirty="0" err="1"/>
              <a:t>дезинтоксикационной</a:t>
            </a:r>
            <a:r>
              <a:rPr lang="ru-RU" sz="1500" dirty="0"/>
              <a:t> терапии производились внутривенные </a:t>
            </a:r>
            <a:r>
              <a:rPr lang="ru-RU" sz="1500" dirty="0" err="1"/>
              <a:t>инфузии</a:t>
            </a:r>
            <a:r>
              <a:rPr lang="ru-RU" sz="1500" dirty="0"/>
              <a:t> препаратов гемодинамического </a:t>
            </a:r>
            <a:r>
              <a:rPr lang="ru-RU" sz="1500" dirty="0" smtClean="0"/>
              <a:t>действия, контроль артериального давления,  </a:t>
            </a:r>
            <a:r>
              <a:rPr lang="ru-RU" sz="1500" dirty="0"/>
              <a:t>назначен </a:t>
            </a:r>
            <a:r>
              <a:rPr lang="ru-RU" sz="1500" dirty="0" smtClean="0"/>
              <a:t>преднизолон. </a:t>
            </a:r>
            <a:r>
              <a:rPr lang="ru-RU" sz="1500" dirty="0"/>
              <a:t>Утром </a:t>
            </a:r>
            <a:r>
              <a:rPr lang="ru-RU" sz="1500" dirty="0" smtClean="0"/>
              <a:t>пациент </a:t>
            </a:r>
            <a:r>
              <a:rPr lang="ru-RU" sz="1500" dirty="0"/>
              <a:t>обнаружен без признаков жизни, </a:t>
            </a:r>
            <a:r>
              <a:rPr lang="ru-RU" sz="1500" dirty="0" smtClean="0"/>
              <a:t>констатирована </a:t>
            </a:r>
            <a:r>
              <a:rPr lang="ru-RU" sz="1500" dirty="0"/>
              <a:t>биологическая смерть.</a:t>
            </a:r>
          </a:p>
          <a:p>
            <a:pPr algn="just">
              <a:lnSpc>
                <a:spcPct val="90000"/>
              </a:lnSpc>
            </a:pPr>
            <a:r>
              <a:rPr lang="ru-RU" sz="1500" dirty="0"/>
              <a:t>По результатам разбора выявлено:</a:t>
            </a:r>
          </a:p>
          <a:p>
            <a:pPr marL="0" indent="0" algn="just">
              <a:lnSpc>
                <a:spcPct val="90000"/>
              </a:lnSpc>
              <a:buNone/>
            </a:pPr>
            <a:r>
              <a:rPr lang="ru-RU" sz="1500" dirty="0"/>
              <a:t>-	имела место недооценка тяжести состояния больного;</a:t>
            </a:r>
          </a:p>
          <a:p>
            <a:pPr marL="0" indent="0" algn="just">
              <a:lnSpc>
                <a:spcPct val="90000"/>
              </a:lnSpc>
              <a:buNone/>
            </a:pPr>
            <a:r>
              <a:rPr lang="ru-RU" sz="1500" dirty="0"/>
              <a:t>-	неполное обследование при госпитализации в стационар (не выполнена рентгенография легких), что привело к несвоевременной диагностике пневмонии, неадекватной терапии.</a:t>
            </a:r>
          </a:p>
          <a:p>
            <a:pPr marL="0" indent="0" algn="just">
              <a:lnSpc>
                <a:spcPct val="90000"/>
              </a:lnSpc>
              <a:buNone/>
            </a:pPr>
            <a:r>
              <a:rPr lang="ru-RU" sz="1500" dirty="0"/>
              <a:t>-	неверная трактовка клинико-лабораторных данных, не выявлена причинно-следственная связь состояния пациента с проведением химиотерапии и развитием </a:t>
            </a:r>
            <a:r>
              <a:rPr lang="ru-RU" sz="1500" dirty="0" err="1"/>
              <a:t>агранулоцитоза</a:t>
            </a:r>
            <a:r>
              <a:rPr lang="ru-RU" sz="1500" dirty="0"/>
              <a:t>, осложнившегося пневмонией.</a:t>
            </a:r>
          </a:p>
          <a:p>
            <a:endParaRPr lang="ru-RU" sz="1200" dirty="0"/>
          </a:p>
        </p:txBody>
      </p:sp>
    </p:spTree>
    <p:extLst>
      <p:ext uri="{BB962C8B-B14F-4D97-AF65-F5344CB8AC3E}">
        <p14:creationId xmlns:p14="http://schemas.microsoft.com/office/powerpoint/2010/main" val="2932882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smtClean="0"/>
              <a:t>Из жалобы жены умершего:</a:t>
            </a:r>
            <a:endParaRPr lang="ru-RU" sz="2400" dirty="0"/>
          </a:p>
        </p:txBody>
      </p:sp>
      <p:sp>
        <p:nvSpPr>
          <p:cNvPr id="3" name="Объект 2"/>
          <p:cNvSpPr>
            <a:spLocks noGrp="1"/>
          </p:cNvSpPr>
          <p:nvPr>
            <p:ph idx="1"/>
          </p:nvPr>
        </p:nvSpPr>
        <p:spPr>
          <a:xfrm>
            <a:off x="677334" y="2160590"/>
            <a:ext cx="8596668" cy="1653530"/>
          </a:xfrm>
        </p:spPr>
        <p:txBody>
          <a:bodyPr/>
          <a:lstStyle/>
          <a:p>
            <a:pPr algn="just"/>
            <a:r>
              <a:rPr lang="ru-RU" dirty="0" smtClean="0"/>
              <a:t>«Я не могу жить с мыслью о том, что как сказал доктор: «он приехал сюда умирать». Потому за все 12 часов пребывания в больнице он подошел к больному один раз для измерения давления, я вынуждена была сама делать искусственное дыхание умирающему мужу. Я должна знать, можно ли было его спасти , если сразу начать реабилитационные меры.»</a:t>
            </a:r>
            <a:endParaRPr lang="ru-RU" dirty="0"/>
          </a:p>
        </p:txBody>
      </p:sp>
    </p:spTree>
    <p:extLst>
      <p:ext uri="{BB962C8B-B14F-4D97-AF65-F5344CB8AC3E}">
        <p14:creationId xmlns:p14="http://schemas.microsoft.com/office/powerpoint/2010/main" val="20047728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Примеры из практики</a:t>
            </a:r>
            <a:endParaRPr lang="ru-RU" dirty="0"/>
          </a:p>
        </p:txBody>
      </p:sp>
      <p:sp>
        <p:nvSpPr>
          <p:cNvPr id="3" name="Объект 2"/>
          <p:cNvSpPr>
            <a:spLocks noGrp="1"/>
          </p:cNvSpPr>
          <p:nvPr>
            <p:ph idx="1"/>
          </p:nvPr>
        </p:nvSpPr>
        <p:spPr/>
        <p:txBody>
          <a:bodyPr>
            <a:normAutofit fontScale="85000" lnSpcReduction="10000"/>
          </a:bodyPr>
          <a:lstStyle/>
          <a:p>
            <a:pPr algn="just"/>
            <a:r>
              <a:rPr lang="ru-RU" dirty="0"/>
              <a:t>Пациент, </a:t>
            </a:r>
            <a:r>
              <a:rPr lang="ru-RU" dirty="0" smtClean="0"/>
              <a:t>обратился </a:t>
            </a:r>
            <a:r>
              <a:rPr lang="ru-RU" dirty="0"/>
              <a:t>в </a:t>
            </a:r>
            <a:r>
              <a:rPr lang="ru-RU" dirty="0" smtClean="0"/>
              <a:t>лечебное учреждение после </a:t>
            </a:r>
            <a:r>
              <a:rPr lang="ru-RU" dirty="0"/>
              <a:t>нескольких дней запоя. Прибывший на вызов врач </a:t>
            </a:r>
            <a:r>
              <a:rPr lang="ru-RU" dirty="0" smtClean="0"/>
              <a:t>не </a:t>
            </a:r>
            <a:r>
              <a:rPr lang="ru-RU" dirty="0"/>
              <a:t>отметил в состоянии мужчины ничего опасного, </a:t>
            </a:r>
            <a:r>
              <a:rPr lang="ru-RU" dirty="0" smtClean="0"/>
              <a:t>на </a:t>
            </a:r>
            <a:r>
              <a:rPr lang="ru-RU" dirty="0"/>
              <a:t>момент осмотра у больного выявлены симптомы алкогольного абстинентного синдрома. </a:t>
            </a:r>
            <a:r>
              <a:rPr lang="ru-RU" dirty="0" smtClean="0"/>
              <a:t>Пациент </a:t>
            </a:r>
            <a:r>
              <a:rPr lang="ru-RU" dirty="0"/>
              <a:t>оставлен дома, проведены лечебные мероприятия, направленные на облегчения состояния (симптоматическое лечение), которые привели к улучшению клинического состояния больного. Пациенту оставлено направление в медицинский центр для продолжения планового </a:t>
            </a:r>
            <a:r>
              <a:rPr lang="ru-RU" dirty="0" smtClean="0"/>
              <a:t>лечения, </a:t>
            </a:r>
            <a:r>
              <a:rPr lang="ru-RU" dirty="0"/>
              <a:t>а также памятка с общими рекомендациями на период лечения </a:t>
            </a:r>
            <a:r>
              <a:rPr lang="ru-RU" dirty="0" smtClean="0"/>
              <a:t>и </a:t>
            </a:r>
            <a:r>
              <a:rPr lang="ru-RU" dirty="0"/>
              <a:t>указанием контактных </a:t>
            </a:r>
            <a:r>
              <a:rPr lang="ru-RU" dirty="0" smtClean="0"/>
              <a:t>телефонов, </a:t>
            </a:r>
            <a:r>
              <a:rPr lang="ru-RU" dirty="0"/>
              <a:t>по которым необходимо позвонить в случае любого изменения состояния. </a:t>
            </a:r>
          </a:p>
          <a:p>
            <a:pPr algn="just"/>
            <a:r>
              <a:rPr lang="ru-RU" dirty="0"/>
              <a:t>На следующее утро сделан активный звонок с целью мониторинга состояния пациента, получена информация о смерти пациента.</a:t>
            </a:r>
          </a:p>
          <a:p>
            <a:pPr algn="just"/>
            <a:r>
              <a:rPr lang="ru-RU" dirty="0"/>
              <a:t>По результатам проведенной судебно-медицинской экспертизы причина смерти – острое отравление </a:t>
            </a:r>
            <a:r>
              <a:rPr lang="ru-RU" dirty="0" smtClean="0"/>
              <a:t>алкоголем. </a:t>
            </a:r>
            <a:r>
              <a:rPr lang="ru-RU" dirty="0"/>
              <a:t>Мать умершего написала заявление в правоохранительные органы, обвинив в смерти сына врача, но уголовное дело было возбуждено только через год, так как  проведенная судебно-медицинская экспертиза не выявила прямой причинно-следственной связи между оказанной помощью и наступившими последствиями в виде </a:t>
            </a:r>
            <a:r>
              <a:rPr lang="ru-RU" dirty="0" smtClean="0"/>
              <a:t>смерти.</a:t>
            </a:r>
            <a:endParaRPr lang="ru-RU" dirty="0"/>
          </a:p>
        </p:txBody>
      </p:sp>
    </p:spTree>
    <p:extLst>
      <p:ext uri="{BB962C8B-B14F-4D97-AF65-F5344CB8AC3E}">
        <p14:creationId xmlns:p14="http://schemas.microsoft.com/office/powerpoint/2010/main" val="202551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Примеры из практики</a:t>
            </a:r>
            <a:endParaRPr lang="ru-RU" dirty="0"/>
          </a:p>
        </p:txBody>
      </p:sp>
      <p:sp>
        <p:nvSpPr>
          <p:cNvPr id="3" name="Объект 2"/>
          <p:cNvSpPr>
            <a:spLocks noGrp="1"/>
          </p:cNvSpPr>
          <p:nvPr>
            <p:ph idx="1"/>
          </p:nvPr>
        </p:nvSpPr>
        <p:spPr/>
        <p:txBody>
          <a:bodyPr/>
          <a:lstStyle/>
          <a:p>
            <a:pPr algn="just"/>
            <a:r>
              <a:rPr lang="ru-RU" dirty="0" smtClean="0"/>
              <a:t>Женщина скончалась </a:t>
            </a:r>
            <a:r>
              <a:rPr lang="ru-RU" dirty="0"/>
              <a:t>в реанимации после того, как приняла назначенные врачом-терапевтом </a:t>
            </a:r>
            <a:r>
              <a:rPr lang="ru-RU" dirty="0" smtClean="0"/>
              <a:t>препараты, которые были </a:t>
            </a:r>
            <a:r>
              <a:rPr lang="ru-RU" dirty="0"/>
              <a:t>противопоказаны в любой дозировке, а </a:t>
            </a:r>
            <a:r>
              <a:rPr lang="ru-RU" dirty="0" smtClean="0"/>
              <a:t>врач-терапевт </a:t>
            </a:r>
            <a:r>
              <a:rPr lang="ru-RU" dirty="0"/>
              <a:t>должна была об этом знать</a:t>
            </a:r>
            <a:r>
              <a:rPr lang="ru-RU" dirty="0" smtClean="0"/>
              <a:t>. </a:t>
            </a:r>
          </a:p>
          <a:p>
            <a:pPr algn="just"/>
            <a:r>
              <a:rPr lang="ru-RU" dirty="0"/>
              <a:t>В медицинской карте потерпевшей был вырван лист, на котором </a:t>
            </a:r>
            <a:r>
              <a:rPr lang="ru-RU" dirty="0" smtClean="0"/>
              <a:t>врач  </a:t>
            </a:r>
            <a:r>
              <a:rPr lang="ru-RU" dirty="0"/>
              <a:t>написала рецепт лечения.</a:t>
            </a:r>
          </a:p>
          <a:p>
            <a:pPr algn="just"/>
            <a:r>
              <a:rPr lang="ru-RU" dirty="0"/>
              <a:t>Первоначально уголовное дело возбудили по статье 109 УК РФ «Причинение смерти по неосторожности». Однако затем переквалифицировали на статью 238 УК РФ «Оказание услуг, не отвечающих требованиям безопасности жизни или здоровья потребителей, повлекших по неосторожности смерть человека».</a:t>
            </a:r>
          </a:p>
          <a:p>
            <a:endParaRPr lang="ru-RU" dirty="0"/>
          </a:p>
        </p:txBody>
      </p:sp>
    </p:spTree>
    <p:extLst>
      <p:ext uri="{BB962C8B-B14F-4D97-AF65-F5344CB8AC3E}">
        <p14:creationId xmlns:p14="http://schemas.microsoft.com/office/powerpoint/2010/main" val="15259663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Методы профилактики</a:t>
            </a:r>
            <a:endParaRPr lang="ru-RU" dirty="0"/>
          </a:p>
        </p:txBody>
      </p:sp>
      <p:sp>
        <p:nvSpPr>
          <p:cNvPr id="3" name="Объект 2"/>
          <p:cNvSpPr>
            <a:spLocks noGrp="1"/>
          </p:cNvSpPr>
          <p:nvPr>
            <p:ph idx="1"/>
          </p:nvPr>
        </p:nvSpPr>
        <p:spPr/>
        <p:txBody>
          <a:bodyPr/>
          <a:lstStyle/>
          <a:p>
            <a:pPr algn="just"/>
            <a:r>
              <a:rPr lang="ru-RU" dirty="0" smtClean="0"/>
              <a:t>- Получение медицинским персоналом навыков по </a:t>
            </a:r>
            <a:r>
              <a:rPr lang="ru-RU" dirty="0" err="1" smtClean="0"/>
              <a:t>конфликтологии</a:t>
            </a:r>
            <a:r>
              <a:rPr lang="ru-RU" dirty="0" smtClean="0"/>
              <a:t>, медиации;</a:t>
            </a:r>
          </a:p>
          <a:p>
            <a:pPr algn="just"/>
            <a:r>
              <a:rPr lang="ru-RU" dirty="0" smtClean="0"/>
              <a:t>- Использование штатного психолога, имеющего дополнительное образование по </a:t>
            </a:r>
            <a:r>
              <a:rPr lang="ru-RU" dirty="0" err="1" smtClean="0"/>
              <a:t>конфликтологии</a:t>
            </a:r>
            <a:r>
              <a:rPr lang="ru-RU" dirty="0" smtClean="0"/>
              <a:t>, медиации;</a:t>
            </a:r>
          </a:p>
          <a:p>
            <a:pPr algn="just"/>
            <a:r>
              <a:rPr lang="ru-RU" dirty="0" smtClean="0"/>
              <a:t>- Проведение </a:t>
            </a:r>
            <a:r>
              <a:rPr lang="ru-RU" dirty="0"/>
              <a:t>контроля качества оказания медицинской </a:t>
            </a:r>
            <a:r>
              <a:rPr lang="ru-RU" dirty="0" smtClean="0"/>
              <a:t>помощи;</a:t>
            </a:r>
          </a:p>
          <a:p>
            <a:pPr algn="just"/>
            <a:r>
              <a:rPr lang="ru-RU" dirty="0" smtClean="0"/>
              <a:t>- </a:t>
            </a:r>
            <a:r>
              <a:rPr lang="ru-RU" dirty="0"/>
              <a:t>Направление отдельных медицинских карт для получения заключения судебно-медицинского </a:t>
            </a:r>
            <a:r>
              <a:rPr lang="ru-RU" dirty="0" smtClean="0"/>
              <a:t>эксперта;</a:t>
            </a:r>
            <a:endParaRPr lang="ru-RU" dirty="0"/>
          </a:p>
          <a:p>
            <a:endParaRPr lang="ru-RU" dirty="0"/>
          </a:p>
          <a:p>
            <a:endParaRPr lang="ru-RU" dirty="0"/>
          </a:p>
        </p:txBody>
      </p:sp>
    </p:spTree>
    <p:extLst>
      <p:ext uri="{BB962C8B-B14F-4D97-AF65-F5344CB8AC3E}">
        <p14:creationId xmlns:p14="http://schemas.microsoft.com/office/powerpoint/2010/main" val="2650235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599"/>
            <a:ext cx="8596668" cy="518985"/>
          </a:xfrm>
        </p:spPr>
        <p:txBody>
          <a:bodyPr>
            <a:normAutofit fontScale="90000"/>
          </a:bodyPr>
          <a:lstStyle/>
          <a:p>
            <a:pPr algn="just"/>
            <a:endParaRPr lang="ru-RU" dirty="0"/>
          </a:p>
        </p:txBody>
      </p:sp>
      <p:sp>
        <p:nvSpPr>
          <p:cNvPr id="3" name="Объект 2"/>
          <p:cNvSpPr>
            <a:spLocks noGrp="1"/>
          </p:cNvSpPr>
          <p:nvPr>
            <p:ph idx="1"/>
          </p:nvPr>
        </p:nvSpPr>
        <p:spPr>
          <a:xfrm>
            <a:off x="677334" y="1336805"/>
            <a:ext cx="8596668" cy="3880773"/>
          </a:xfrm>
        </p:spPr>
        <p:txBody>
          <a:bodyPr/>
          <a:lstStyle/>
          <a:p>
            <a:pPr marL="0" indent="0" algn="just" fontAlgn="base">
              <a:buNone/>
            </a:pPr>
            <a:r>
              <a:rPr lang="ru-RU" dirty="0" smtClean="0"/>
              <a:t>	Необходимы </a:t>
            </a:r>
            <a:r>
              <a:rPr lang="ru-RU" dirty="0"/>
              <a:t>органы медиации в системе здравоохранения. Иначе, если мы и дальше будем решать эти проблемы только через возбуждение уголовных дел, мы потеряем медицину, причем в первую очередь специалистов, оказывающих экстренную помощь: хирургов, реаниматологов. </a:t>
            </a:r>
            <a:r>
              <a:rPr lang="ru-RU" dirty="0" smtClean="0"/>
              <a:t>Боясь </a:t>
            </a:r>
            <a:r>
              <a:rPr lang="ru-RU" dirty="0"/>
              <a:t>ответственности, они перестанут подходить к сложным, экстренным пациентам, начнут перестраховываться, теряя время. </a:t>
            </a:r>
            <a:endParaRPr lang="ru-RU" dirty="0" smtClean="0"/>
          </a:p>
          <a:p>
            <a:pPr marL="0" indent="0" algn="just" fontAlgn="base">
              <a:buNone/>
            </a:pPr>
            <a:r>
              <a:rPr lang="ru-RU" dirty="0" smtClean="0"/>
              <a:t>    </a:t>
            </a:r>
            <a:r>
              <a:rPr lang="ru-RU" b="1" dirty="0" smtClean="0"/>
              <a:t>Д.Н</a:t>
            </a:r>
            <a:r>
              <a:rPr lang="ru-RU" b="1" dirty="0"/>
              <a:t>. </a:t>
            </a:r>
            <a:r>
              <a:rPr lang="ru-RU" b="1" dirty="0" err="1" smtClean="0"/>
              <a:t>Чернятьев</a:t>
            </a:r>
            <a:r>
              <a:rPr lang="ru-RU" b="1" dirty="0" smtClean="0"/>
              <a:t>, руководитель СУ СК РФ по </a:t>
            </a:r>
            <a:r>
              <a:rPr lang="ru-RU" b="1" dirty="0"/>
              <a:t>Челябинской </a:t>
            </a:r>
            <a:r>
              <a:rPr lang="ru-RU" b="1" dirty="0" smtClean="0"/>
              <a:t>области. </a:t>
            </a:r>
            <a:endParaRPr lang="ru-RU" b="1" dirty="0"/>
          </a:p>
          <a:p>
            <a:endParaRPr lang="ru-RU" dirty="0"/>
          </a:p>
        </p:txBody>
      </p:sp>
    </p:spTree>
    <p:extLst>
      <p:ext uri="{BB962C8B-B14F-4D97-AF65-F5344CB8AC3E}">
        <p14:creationId xmlns:p14="http://schemas.microsoft.com/office/powerpoint/2010/main" val="284393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1342768"/>
          </a:xfrm>
        </p:spPr>
        <p:txBody>
          <a:bodyPr>
            <a:normAutofit/>
          </a:bodyPr>
          <a:lstStyle/>
          <a:p>
            <a:r>
              <a:rPr lang="ru-RU" sz="2400" dirty="0" smtClean="0"/>
              <a:t>Руководитель следственного </a:t>
            </a:r>
            <a:r>
              <a:rPr lang="ru-RU" sz="2400" dirty="0"/>
              <a:t>управления Следственного комитета </a:t>
            </a:r>
            <a:r>
              <a:rPr lang="ru-RU" sz="2400" dirty="0" smtClean="0"/>
              <a:t>РФ по </a:t>
            </a:r>
            <a:r>
              <a:rPr lang="ru-RU" sz="2400" dirty="0"/>
              <a:t>Челябинской </a:t>
            </a:r>
            <a:r>
              <a:rPr lang="ru-RU" sz="2400" dirty="0" smtClean="0"/>
              <a:t>области Д.Н. </a:t>
            </a:r>
            <a:r>
              <a:rPr lang="ru-RU" sz="2400" dirty="0" err="1" smtClean="0"/>
              <a:t>Чернятьев</a:t>
            </a:r>
            <a:r>
              <a:rPr lang="ru-RU" sz="2400" dirty="0" smtClean="0"/>
              <a:t>:</a:t>
            </a:r>
            <a:endParaRPr lang="ru-RU" sz="2400" dirty="0"/>
          </a:p>
        </p:txBody>
      </p:sp>
      <p:sp>
        <p:nvSpPr>
          <p:cNvPr id="3" name="Объект 2"/>
          <p:cNvSpPr>
            <a:spLocks noGrp="1"/>
          </p:cNvSpPr>
          <p:nvPr>
            <p:ph idx="1"/>
          </p:nvPr>
        </p:nvSpPr>
        <p:spPr>
          <a:xfrm>
            <a:off x="677334" y="1952368"/>
            <a:ext cx="8596668" cy="4347300"/>
          </a:xfrm>
        </p:spPr>
        <p:txBody>
          <a:bodyPr>
            <a:normAutofit fontScale="85000" lnSpcReduction="10000"/>
          </a:bodyPr>
          <a:lstStyle/>
          <a:p>
            <a:pPr algn="just"/>
            <a:r>
              <a:rPr lang="ru-RU" dirty="0"/>
              <a:t>Всего </a:t>
            </a:r>
            <a:r>
              <a:rPr lang="ru-RU" dirty="0" smtClean="0"/>
              <a:t>в </a:t>
            </a:r>
            <a:r>
              <a:rPr lang="ru-RU" dirty="0"/>
              <a:t>прошлом </a:t>
            </a:r>
            <a:r>
              <a:rPr lang="ru-RU" dirty="0" smtClean="0"/>
              <a:t>году поступило </a:t>
            </a:r>
            <a:r>
              <a:rPr lang="ru-RU" dirty="0"/>
              <a:t>130 обращений на действия врачей. Возбуждено 57 уголовных дел. По 52 заявлениям в возбуждении отказано. Четыре дела направлены в суды. 32 — прекращены, поскольку вина врачей не установлена. Остальные расследуем</a:t>
            </a:r>
            <a:r>
              <a:rPr lang="ru-RU" dirty="0" smtClean="0"/>
              <a:t>.</a:t>
            </a:r>
          </a:p>
          <a:p>
            <a:pPr algn="just" fontAlgn="base"/>
            <a:r>
              <a:rPr lang="ru-RU" dirty="0"/>
              <a:t>Сейчас в обществе сложилось определенное недоверие к медицинским работникам. Почему это происходит? Иногда недовольство обоснованное: существуют врачебные ошибки, факты неоказания помощи, отсутствие необходимых препаратов и оборудования. Но самая большая проблема на сегодня — у нас снизилось взаимодействие медицинского сообщества с простыми людьми. Умирает человек, особенно если это молодой человек, а не дай бог, ребенок, у близких естественно возникает вопрос: от чего, по какой причине? И они идут к нам, потому что не понимают, почему умер их родственник, все ли было сделано для его спасения, потому что в больнице им ничего толком не объяснили, а зачастую даже не пытались этого делать. Иногда люди не получают даже элементарных объяснений: мы пытались спасти, но не смогли, сделали то-то и то-то. </a:t>
            </a:r>
          </a:p>
          <a:p>
            <a:pPr algn="just"/>
            <a:r>
              <a:rPr lang="ru-RU" dirty="0"/>
              <a:t>Очень тонкий и важный здесь вопрос — уголовная ответственность наступает у врача только в том случае, если смерть пациента наступает в результате активных неправильных действий по лечению, либо бездействия. Когда врач пытался спасти жизнь, пусть даже совершил где-то ошибку, но человек умирает от заболевания, а не от действий врача — должна быть другая ответственность, не </a:t>
            </a:r>
            <a:r>
              <a:rPr lang="ru-RU" dirty="0" smtClean="0"/>
              <a:t>уголовная.</a:t>
            </a:r>
            <a:endParaRPr lang="ru-RU" dirty="0"/>
          </a:p>
          <a:p>
            <a:endParaRPr lang="ru-RU" dirty="0"/>
          </a:p>
        </p:txBody>
      </p:sp>
    </p:spTree>
    <p:extLst>
      <p:ext uri="{BB962C8B-B14F-4D97-AF65-F5344CB8AC3E}">
        <p14:creationId xmlns:p14="http://schemas.microsoft.com/office/powerpoint/2010/main" val="539420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Нарушение принципов медицинской этики и деонтологии</a:t>
            </a:r>
          </a:p>
        </p:txBody>
      </p:sp>
      <p:sp>
        <p:nvSpPr>
          <p:cNvPr id="3" name="Объект 2"/>
          <p:cNvSpPr>
            <a:spLocks noGrp="1"/>
          </p:cNvSpPr>
          <p:nvPr>
            <p:ph idx="1"/>
          </p:nvPr>
        </p:nvSpPr>
        <p:spPr/>
        <p:txBody>
          <a:bodyPr/>
          <a:lstStyle/>
          <a:p>
            <a:pPr algn="just"/>
            <a:r>
              <a:rPr lang="ru-RU" dirty="0" smtClean="0"/>
              <a:t>- нежелание (неумение) выстроить диалог с пациентом и его родственниками;</a:t>
            </a:r>
          </a:p>
          <a:p>
            <a:pPr algn="just"/>
            <a:r>
              <a:rPr lang="ru-RU" dirty="0" smtClean="0"/>
              <a:t>- </a:t>
            </a:r>
            <a:r>
              <a:rPr lang="ru-RU" dirty="0" err="1" smtClean="0"/>
              <a:t>неразъяснение</a:t>
            </a:r>
            <a:r>
              <a:rPr lang="ru-RU" dirty="0" smtClean="0"/>
              <a:t> плана лечения, особенностей течения заболевания, предполагаемого результата лечения;</a:t>
            </a:r>
          </a:p>
          <a:p>
            <a:pPr algn="just"/>
            <a:r>
              <a:rPr lang="ru-RU" dirty="0" smtClean="0"/>
              <a:t>- </a:t>
            </a:r>
            <a:r>
              <a:rPr lang="ru-RU" dirty="0" err="1" smtClean="0"/>
              <a:t>непредупреждение</a:t>
            </a:r>
            <a:r>
              <a:rPr lang="ru-RU" dirty="0" smtClean="0"/>
              <a:t> о возможных рисках и осложнениях;</a:t>
            </a:r>
          </a:p>
          <a:p>
            <a:pPr algn="just"/>
            <a:r>
              <a:rPr lang="ru-RU" dirty="0" smtClean="0"/>
              <a:t>- отказ в оказании медицинской помощи;</a:t>
            </a:r>
          </a:p>
        </p:txBody>
      </p:sp>
    </p:spTree>
    <p:extLst>
      <p:ext uri="{BB962C8B-B14F-4D97-AF65-F5344CB8AC3E}">
        <p14:creationId xmlns:p14="http://schemas.microsoft.com/office/powerpoint/2010/main" val="2198446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b="1" dirty="0" smtClean="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Ненадлежащее ведение</a:t>
            </a:r>
            <a:br>
              <a:rPr lang="ru-RU" b="1" dirty="0" smtClean="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br>
            <a:r>
              <a:rPr lang="ru-RU" b="1" dirty="0" smtClean="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медицинской </a:t>
            </a:r>
            <a:r>
              <a:rPr lang="ru-RU"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документации</a:t>
            </a:r>
          </a:p>
        </p:txBody>
      </p:sp>
      <p:sp>
        <p:nvSpPr>
          <p:cNvPr id="3" name="Объект 2"/>
          <p:cNvSpPr>
            <a:spLocks noGrp="1"/>
          </p:cNvSpPr>
          <p:nvPr>
            <p:ph idx="1"/>
          </p:nvPr>
        </p:nvSpPr>
        <p:spPr/>
        <p:txBody>
          <a:bodyPr/>
          <a:lstStyle/>
          <a:p>
            <a:pPr lvl="0" algn="just"/>
            <a:r>
              <a:rPr lang="ru-RU" dirty="0" smtClean="0"/>
              <a:t>- отсутствие (неполнота) информированного добровольного согласия пациента; </a:t>
            </a:r>
          </a:p>
          <a:p>
            <a:pPr lvl="0" algn="just"/>
            <a:r>
              <a:rPr lang="ru-RU" dirty="0" smtClean="0"/>
              <a:t>- </a:t>
            </a:r>
            <a:r>
              <a:rPr lang="ru-RU" dirty="0"/>
              <a:t>неправильное </a:t>
            </a:r>
            <a:r>
              <a:rPr lang="ru-RU" dirty="0" smtClean="0"/>
              <a:t>отражение (отсутствие) </a:t>
            </a:r>
            <a:r>
              <a:rPr lang="ru-RU" dirty="0"/>
              <a:t>в </a:t>
            </a:r>
            <a:r>
              <a:rPr lang="ru-RU" dirty="0" smtClean="0"/>
              <a:t>медицинской документации </a:t>
            </a:r>
            <a:r>
              <a:rPr lang="ru-RU" dirty="0"/>
              <a:t>видов медицинских вмешательств, </a:t>
            </a:r>
            <a:r>
              <a:rPr lang="ru-RU" dirty="0" smtClean="0"/>
              <a:t>отсутствие полной </a:t>
            </a:r>
            <a:r>
              <a:rPr lang="ru-RU" dirty="0"/>
              <a:t>информации </a:t>
            </a:r>
            <a:r>
              <a:rPr lang="ru-RU" dirty="0" smtClean="0"/>
              <a:t>по ходу проведения операций и </a:t>
            </a:r>
            <a:r>
              <a:rPr lang="ru-RU" dirty="0"/>
              <a:t>послеоперационному </a:t>
            </a:r>
            <a:r>
              <a:rPr lang="ru-RU" dirty="0" smtClean="0"/>
              <a:t>ведению;</a:t>
            </a:r>
            <a:endParaRPr lang="ru-RU" dirty="0"/>
          </a:p>
          <a:p>
            <a:endParaRPr lang="ru-RU" dirty="0"/>
          </a:p>
        </p:txBody>
      </p:sp>
    </p:spTree>
    <p:extLst>
      <p:ext uri="{BB962C8B-B14F-4D97-AF65-F5344CB8AC3E}">
        <p14:creationId xmlns:p14="http://schemas.microsoft.com/office/powerpoint/2010/main" val="379854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altLang="ru-RU"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Дефекты </a:t>
            </a:r>
            <a:r>
              <a:rPr lang="ru-RU" altLang="ru-RU" b="1" dirty="0" smtClean="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оказания </a:t>
            </a:r>
            <a:br>
              <a:rPr lang="ru-RU" altLang="ru-RU" b="1" dirty="0" smtClean="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br>
            <a:r>
              <a:rPr lang="ru-RU" altLang="ru-RU" b="1" dirty="0" smtClean="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медицинской </a:t>
            </a:r>
            <a:r>
              <a:rPr lang="ru-RU" altLang="ru-RU"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помощи</a:t>
            </a:r>
            <a:endParaRPr lang="ru-RU"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3" name="Объект 2"/>
          <p:cNvSpPr>
            <a:spLocks noGrp="1"/>
          </p:cNvSpPr>
          <p:nvPr>
            <p:ph idx="1"/>
          </p:nvPr>
        </p:nvSpPr>
        <p:spPr/>
        <p:txBody>
          <a:bodyPr/>
          <a:lstStyle/>
          <a:p>
            <a:r>
              <a:rPr lang="ru-RU" dirty="0" smtClean="0"/>
              <a:t>- неверная (несвоевременная) диагностика;</a:t>
            </a:r>
          </a:p>
          <a:p>
            <a:pPr lvl="0"/>
            <a:r>
              <a:rPr lang="ru-RU" dirty="0" smtClean="0"/>
              <a:t>- недооценка </a:t>
            </a:r>
            <a:r>
              <a:rPr lang="ru-RU" dirty="0">
                <a:latin typeface="Tahoma" panose="020B0604030504040204" pitchFamily="34" charset="0"/>
                <a:ea typeface="Tahoma" panose="020B0604030504040204" pitchFamily="34" charset="0"/>
                <a:cs typeface="Tahoma" panose="020B0604030504040204" pitchFamily="34" charset="0"/>
              </a:rPr>
              <a:t>данных анамнеза и тяжести </a:t>
            </a:r>
            <a:r>
              <a:rPr lang="ru-RU" dirty="0" smtClean="0">
                <a:latin typeface="Tahoma" panose="020B0604030504040204" pitchFamily="34" charset="0"/>
                <a:ea typeface="Tahoma" panose="020B0604030504040204" pitchFamily="34" charset="0"/>
                <a:cs typeface="Tahoma" panose="020B0604030504040204" pitchFamily="34" charset="0"/>
              </a:rPr>
              <a:t>заболевания;</a:t>
            </a:r>
            <a:r>
              <a:rPr lang="ru-RU" dirty="0" smtClean="0"/>
              <a:t> </a:t>
            </a:r>
          </a:p>
          <a:p>
            <a:r>
              <a:rPr lang="ru-RU" dirty="0" smtClean="0"/>
              <a:t>- </a:t>
            </a:r>
            <a:r>
              <a:rPr lang="ru-RU" dirty="0">
                <a:latin typeface="Tahoma" panose="020B0604030504040204" pitchFamily="34" charset="0"/>
                <a:ea typeface="Tahoma" panose="020B0604030504040204" pitchFamily="34" charset="0"/>
                <a:cs typeface="Tahoma" panose="020B0604030504040204" pitchFamily="34" charset="0"/>
              </a:rPr>
              <a:t>несвоевременное оказание медицинской помощи;</a:t>
            </a:r>
            <a:endParaRPr lang="ru-RU" dirty="0"/>
          </a:p>
          <a:p>
            <a:r>
              <a:rPr lang="ru-RU" dirty="0" smtClean="0"/>
              <a:t>- осложнения лекарственной терапии и анестезии;</a:t>
            </a:r>
          </a:p>
          <a:p>
            <a:r>
              <a:rPr lang="ru-RU" dirty="0" smtClean="0"/>
              <a:t>- осложнения лечебных мероприятий;</a:t>
            </a:r>
          </a:p>
          <a:p>
            <a:r>
              <a:rPr lang="ru-RU" dirty="0" smtClean="0"/>
              <a:t>- осложнения диагностических мероприятий;</a:t>
            </a:r>
            <a:endParaRPr lang="ru-RU" dirty="0"/>
          </a:p>
        </p:txBody>
      </p:sp>
    </p:spTree>
    <p:extLst>
      <p:ext uri="{BB962C8B-B14F-4D97-AF65-F5344CB8AC3E}">
        <p14:creationId xmlns:p14="http://schemas.microsoft.com/office/powerpoint/2010/main" val="4069595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Уголовная ответственность</a:t>
            </a:r>
            <a:br>
              <a:rPr lang="ru-RU"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br>
            <a:r>
              <a:rPr lang="ru-RU"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медицинских работников</a:t>
            </a:r>
            <a:endParaRPr lang="ru-RU" dirty="0"/>
          </a:p>
        </p:txBody>
      </p:sp>
      <p:sp>
        <p:nvSpPr>
          <p:cNvPr id="3" name="Объект 2"/>
          <p:cNvSpPr>
            <a:spLocks noGrp="1"/>
          </p:cNvSpPr>
          <p:nvPr>
            <p:ph idx="1"/>
          </p:nvPr>
        </p:nvSpPr>
        <p:spPr/>
        <p:txBody>
          <a:bodyPr/>
          <a:lstStyle/>
          <a:p>
            <a:pPr lvl="0" algn="just"/>
            <a:r>
              <a:rPr lang="ru-RU" b="1" dirty="0" smtClean="0">
                <a:latin typeface="Tahoma" panose="020B0604030504040204" pitchFamily="34" charset="0"/>
                <a:ea typeface="Tahoma" panose="020B0604030504040204" pitchFamily="34" charset="0"/>
                <a:cs typeface="Tahoma" panose="020B0604030504040204" pitchFamily="34" charset="0"/>
              </a:rPr>
              <a:t>Часть 2 ст. 109 </a:t>
            </a:r>
            <a:r>
              <a:rPr lang="ru-RU" b="1" dirty="0">
                <a:latin typeface="Tahoma" panose="020B0604030504040204" pitchFamily="34" charset="0"/>
                <a:ea typeface="Tahoma" panose="020B0604030504040204" pitchFamily="34" charset="0"/>
                <a:cs typeface="Tahoma" panose="020B0604030504040204" pitchFamily="34" charset="0"/>
              </a:rPr>
              <a:t>УК РФ </a:t>
            </a:r>
            <a:r>
              <a:rPr lang="ru-RU" dirty="0" smtClean="0">
                <a:latin typeface="Tahoma" panose="020B0604030504040204" pitchFamily="34" charset="0"/>
                <a:ea typeface="Tahoma" panose="020B0604030504040204" pitchFamily="34" charset="0"/>
                <a:cs typeface="Tahoma" panose="020B0604030504040204" pitchFamily="34" charset="0"/>
              </a:rPr>
              <a:t>(</a:t>
            </a:r>
            <a:r>
              <a:rPr lang="ru-RU" dirty="0"/>
              <a:t>причинение смерти по неосторожности вследствие ненадлежащего исполнения лицом своих профессиональных обязанностей</a:t>
            </a:r>
            <a:r>
              <a:rPr lang="ru-RU" dirty="0" smtClean="0">
                <a:latin typeface="Tahoma" panose="020B0604030504040204" pitchFamily="34" charset="0"/>
                <a:ea typeface="Tahoma" panose="020B0604030504040204" pitchFamily="34" charset="0"/>
                <a:cs typeface="Tahoma" panose="020B0604030504040204" pitchFamily="34" charset="0"/>
              </a:rPr>
              <a:t>);</a:t>
            </a:r>
            <a:endParaRPr lang="ru-RU" dirty="0">
              <a:latin typeface="Tahoma" panose="020B0604030504040204" pitchFamily="34" charset="0"/>
              <a:ea typeface="Tahoma" panose="020B0604030504040204" pitchFamily="34" charset="0"/>
              <a:cs typeface="Tahoma" panose="020B0604030504040204" pitchFamily="34" charset="0"/>
            </a:endParaRPr>
          </a:p>
          <a:p>
            <a:pPr lvl="0" algn="just"/>
            <a:r>
              <a:rPr lang="ru-RU" b="1" dirty="0">
                <a:latin typeface="Tahoma" panose="020B0604030504040204" pitchFamily="34" charset="0"/>
                <a:ea typeface="Tahoma" panose="020B0604030504040204" pitchFamily="34" charset="0"/>
                <a:cs typeface="Tahoma" panose="020B0604030504040204" pitchFamily="34" charset="0"/>
              </a:rPr>
              <a:t>118 УК РФ </a:t>
            </a:r>
            <a:r>
              <a:rPr lang="ru-RU" dirty="0">
                <a:latin typeface="Tahoma" panose="020B0604030504040204" pitchFamily="34" charset="0"/>
                <a:ea typeface="Tahoma" panose="020B0604030504040204" pitchFamily="34" charset="0"/>
                <a:cs typeface="Tahoma" panose="020B0604030504040204" pitchFamily="34" charset="0"/>
              </a:rPr>
              <a:t>(причинение тяжкого вреда здоровью по неосторожности);</a:t>
            </a:r>
          </a:p>
          <a:p>
            <a:pPr lvl="0" algn="just"/>
            <a:r>
              <a:rPr lang="ru-RU" b="1" dirty="0">
                <a:latin typeface="Tahoma" panose="020B0604030504040204" pitchFamily="34" charset="0"/>
                <a:ea typeface="Tahoma" panose="020B0604030504040204" pitchFamily="34" charset="0"/>
                <a:cs typeface="Tahoma" panose="020B0604030504040204" pitchFamily="34" charset="0"/>
              </a:rPr>
              <a:t>124 УК РФ </a:t>
            </a:r>
            <a:r>
              <a:rPr lang="ru-RU" dirty="0">
                <a:latin typeface="Tahoma" panose="020B0604030504040204" pitchFamily="34" charset="0"/>
                <a:ea typeface="Tahoma" panose="020B0604030504040204" pitchFamily="34" charset="0"/>
                <a:cs typeface="Tahoma" panose="020B0604030504040204" pitchFamily="34" charset="0"/>
              </a:rPr>
              <a:t>(неоказание помощи больному);</a:t>
            </a:r>
          </a:p>
          <a:p>
            <a:pPr lvl="0" algn="just"/>
            <a:r>
              <a:rPr lang="ru-RU" b="1" dirty="0" smtClean="0">
                <a:latin typeface="Tahoma" panose="020B0604030504040204" pitchFamily="34" charset="0"/>
                <a:ea typeface="Tahoma" panose="020B0604030504040204" pitchFamily="34" charset="0"/>
                <a:cs typeface="Tahoma" panose="020B0604030504040204" pitchFamily="34" charset="0"/>
              </a:rPr>
              <a:t>Часть 2 ст. 238 </a:t>
            </a:r>
            <a:r>
              <a:rPr lang="ru-RU" b="1" dirty="0">
                <a:latin typeface="Tahoma" panose="020B0604030504040204" pitchFamily="34" charset="0"/>
                <a:ea typeface="Tahoma" panose="020B0604030504040204" pitchFamily="34" charset="0"/>
                <a:cs typeface="Tahoma" panose="020B0604030504040204" pitchFamily="34" charset="0"/>
              </a:rPr>
              <a:t>УК РФ </a:t>
            </a:r>
            <a:r>
              <a:rPr lang="ru-RU" dirty="0">
                <a:latin typeface="Tahoma" panose="020B0604030504040204" pitchFamily="34" charset="0"/>
                <a:ea typeface="Tahoma" panose="020B0604030504040204" pitchFamily="34" charset="0"/>
                <a:cs typeface="Tahoma" panose="020B0604030504040204" pitchFamily="34" charset="0"/>
              </a:rPr>
              <a:t>(производство, хранение, перевозка либо сбыт товаров и продукции, выполнение работ или оказание услуг, не отвечающих требованиям безопасности);</a:t>
            </a:r>
          </a:p>
          <a:p>
            <a:pPr lvl="0" algn="just"/>
            <a:r>
              <a:rPr lang="ru-RU" b="1" dirty="0">
                <a:latin typeface="Tahoma" panose="020B0604030504040204" pitchFamily="34" charset="0"/>
                <a:ea typeface="Tahoma" panose="020B0604030504040204" pitchFamily="34" charset="0"/>
                <a:cs typeface="Tahoma" panose="020B0604030504040204" pitchFamily="34" charset="0"/>
              </a:rPr>
              <a:t>293 УК РФ </a:t>
            </a:r>
            <a:r>
              <a:rPr lang="ru-RU" dirty="0">
                <a:latin typeface="Tahoma" panose="020B0604030504040204" pitchFamily="34" charset="0"/>
                <a:ea typeface="Tahoma" panose="020B0604030504040204" pitchFamily="34" charset="0"/>
                <a:cs typeface="Tahoma" panose="020B0604030504040204" pitchFamily="34" charset="0"/>
              </a:rPr>
              <a:t>(халатность).</a:t>
            </a:r>
          </a:p>
          <a:p>
            <a:endParaRPr lang="ru-RU" dirty="0"/>
          </a:p>
        </p:txBody>
      </p:sp>
    </p:spTree>
    <p:extLst>
      <p:ext uri="{BB962C8B-B14F-4D97-AF65-F5344CB8AC3E}">
        <p14:creationId xmlns:p14="http://schemas.microsoft.com/office/powerpoint/2010/main" val="1653826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Примеры из практики</a:t>
            </a:r>
          </a:p>
        </p:txBody>
      </p:sp>
      <p:sp>
        <p:nvSpPr>
          <p:cNvPr id="3" name="Объект 2"/>
          <p:cNvSpPr>
            <a:spLocks noGrp="1"/>
          </p:cNvSpPr>
          <p:nvPr>
            <p:ph idx="1"/>
          </p:nvPr>
        </p:nvSpPr>
        <p:spPr/>
        <p:txBody>
          <a:bodyPr/>
          <a:lstStyle/>
          <a:p>
            <a:pPr algn="just"/>
            <a:r>
              <a:rPr lang="ru-RU" dirty="0"/>
              <a:t>Ребенку стало плохо,  началась рвота, СМП доставлен в больницу, назначено лечение от дисбактериоза. Далее диагноз изменен на </a:t>
            </a:r>
            <a:r>
              <a:rPr lang="ru-RU" dirty="0" err="1"/>
              <a:t>ротавирусную</a:t>
            </a:r>
            <a:r>
              <a:rPr lang="ru-RU" dirty="0"/>
              <a:t> инфекцию, назначена антибактериальная терапия. Поднялась температура, начались судороги, родственникам было сказано привезти жаропонижающее. Ребенок переведен в </a:t>
            </a:r>
            <a:r>
              <a:rPr lang="ru-RU" dirty="0" smtClean="0"/>
              <a:t>реанимацию (родителей в реанимацию не пустили), </a:t>
            </a:r>
            <a:r>
              <a:rPr lang="ru-RU" dirty="0"/>
              <a:t>на просьбы родственников вызвать врачей из Челябинска, вызов специалистов был произведен только на следующий день, после того, как ребенок впал в кому и появились противопоказания к </a:t>
            </a:r>
            <a:r>
              <a:rPr lang="ru-RU" dirty="0" smtClean="0"/>
              <a:t>транспортировке.</a:t>
            </a:r>
            <a:endParaRPr lang="ru-RU" dirty="0"/>
          </a:p>
          <a:p>
            <a:pPr algn="just"/>
            <a:endParaRPr lang="ru-RU" dirty="0"/>
          </a:p>
        </p:txBody>
      </p:sp>
    </p:spTree>
    <p:extLst>
      <p:ext uri="{BB962C8B-B14F-4D97-AF65-F5344CB8AC3E}">
        <p14:creationId xmlns:p14="http://schemas.microsoft.com/office/powerpoint/2010/main" val="69039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Примеры из практики</a:t>
            </a:r>
          </a:p>
        </p:txBody>
      </p:sp>
      <p:sp>
        <p:nvSpPr>
          <p:cNvPr id="3" name="Объект 2"/>
          <p:cNvSpPr>
            <a:spLocks noGrp="1"/>
          </p:cNvSpPr>
          <p:nvPr>
            <p:ph idx="1"/>
          </p:nvPr>
        </p:nvSpPr>
        <p:spPr/>
        <p:txBody>
          <a:bodyPr>
            <a:normAutofit fontScale="92500" lnSpcReduction="10000"/>
          </a:bodyPr>
          <a:lstStyle/>
          <a:p>
            <a:pPr algn="just"/>
            <a:r>
              <a:rPr lang="ru-RU" dirty="0"/>
              <a:t>У женщины не смогли диагностировать послеоперационное осложнение, </a:t>
            </a:r>
            <a:r>
              <a:rPr lang="ru-RU" dirty="0" smtClean="0"/>
              <a:t>сепсис, пытались </a:t>
            </a:r>
            <a:r>
              <a:rPr lang="ru-RU" dirty="0"/>
              <a:t>выписать её как </a:t>
            </a:r>
            <a:r>
              <a:rPr lang="ru-RU" dirty="0" err="1"/>
              <a:t>онкобольную</a:t>
            </a:r>
            <a:r>
              <a:rPr lang="ru-RU" dirty="0"/>
              <a:t>. </a:t>
            </a:r>
            <a:r>
              <a:rPr lang="ru-RU" dirty="0" smtClean="0"/>
              <a:t>В истории болезни всё </a:t>
            </a:r>
            <a:r>
              <a:rPr lang="ru-RU" dirty="0"/>
              <a:t>перечёркнуто и переписано, местами страницы оказались просто заклеены сверху листами с новой информацией</a:t>
            </a:r>
            <a:r>
              <a:rPr lang="ru-RU" dirty="0" smtClean="0"/>
              <a:t>. </a:t>
            </a:r>
          </a:p>
          <a:p>
            <a:pPr algn="just"/>
            <a:r>
              <a:rPr lang="ru-RU" dirty="0"/>
              <a:t>Экспертиза </a:t>
            </a:r>
            <a:r>
              <a:rPr lang="ru-RU" dirty="0" smtClean="0"/>
              <a:t>- Спорная </a:t>
            </a:r>
            <a:r>
              <a:rPr lang="ru-RU" dirty="0"/>
              <a:t>хирургическая тактика при решении объёма </a:t>
            </a:r>
            <a:r>
              <a:rPr lang="ru-RU" dirty="0" smtClean="0"/>
              <a:t>операции, </a:t>
            </a:r>
            <a:r>
              <a:rPr lang="ru-RU" dirty="0"/>
              <a:t>переоценка данных инструментальных исследований (УЗИ и МСКТ), не использование дополнительных методов лучевой терапии для уточнения наличия опухоли головки поджелудочной железы, </a:t>
            </a:r>
            <a:r>
              <a:rPr lang="ru-RU" dirty="0" smtClean="0"/>
              <a:t>неадекватное </a:t>
            </a:r>
            <a:r>
              <a:rPr lang="ru-RU" dirty="0"/>
              <a:t>наблюдение за больной в послеоперационном периоде в условиях отделения хирургии, а не реанимации, недооценка лабораторных данных, неэффективное медикаментозное лечение привели к поздней диагностике </a:t>
            </a:r>
            <a:r>
              <a:rPr lang="ru-RU" dirty="0" err="1"/>
              <a:t>развившихся</a:t>
            </a:r>
            <a:r>
              <a:rPr lang="ru-RU" dirty="0"/>
              <a:t> послеоперационных осложнений, по поводу которых оперативное вмешательство проведено с опозданием</a:t>
            </a:r>
            <a:endParaRPr lang="ru-RU" dirty="0" smtClean="0"/>
          </a:p>
          <a:p>
            <a:pPr algn="just"/>
            <a:r>
              <a:rPr lang="ru-RU" dirty="0" smtClean="0"/>
              <a:t>Лечащий </a:t>
            </a:r>
            <a:r>
              <a:rPr lang="ru-RU" dirty="0"/>
              <a:t>в</a:t>
            </a:r>
            <a:r>
              <a:rPr lang="ru-RU" dirty="0" smtClean="0"/>
              <a:t>рач привлечен по ч. 2 ст. 109 УК РФ, </a:t>
            </a:r>
            <a:r>
              <a:rPr lang="ru-RU" dirty="0"/>
              <a:t>назначена мера уголовно-правового характера - СУДЕБНЫЙ ШТРАФ (ст. 25.1 УПК РФ</a:t>
            </a:r>
            <a:r>
              <a:rPr lang="ru-RU" dirty="0" smtClean="0"/>
              <a:t>).</a:t>
            </a:r>
            <a:endParaRPr lang="ru-RU" dirty="0"/>
          </a:p>
        </p:txBody>
      </p:sp>
    </p:spTree>
    <p:extLst>
      <p:ext uri="{BB962C8B-B14F-4D97-AF65-F5344CB8AC3E}">
        <p14:creationId xmlns:p14="http://schemas.microsoft.com/office/powerpoint/2010/main" val="3947904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Примеры из практики</a:t>
            </a:r>
            <a:endParaRPr lang="ru-RU" dirty="0"/>
          </a:p>
        </p:txBody>
      </p:sp>
      <p:sp>
        <p:nvSpPr>
          <p:cNvPr id="3" name="Объект 2"/>
          <p:cNvSpPr>
            <a:spLocks noGrp="1"/>
          </p:cNvSpPr>
          <p:nvPr>
            <p:ph idx="1"/>
          </p:nvPr>
        </p:nvSpPr>
        <p:spPr/>
        <p:txBody>
          <a:bodyPr/>
          <a:lstStyle/>
          <a:p>
            <a:pPr algn="just"/>
            <a:r>
              <a:rPr lang="ru-RU" dirty="0" smtClean="0"/>
              <a:t>Врач, будучи </a:t>
            </a:r>
            <a:r>
              <a:rPr lang="ru-RU" dirty="0"/>
              <a:t>обязанным </a:t>
            </a:r>
            <a:r>
              <a:rPr lang="ru-RU" dirty="0" smtClean="0"/>
              <a:t>обеспечивать </a:t>
            </a:r>
            <a:r>
              <a:rPr lang="ru-RU" dirty="0"/>
              <a:t>надлежащий уровень специального обследования больных, проведение </a:t>
            </a:r>
            <a:r>
              <a:rPr lang="ru-RU" dirty="0" smtClean="0"/>
              <a:t>экстренных опера­ций, </a:t>
            </a:r>
            <a:r>
              <a:rPr lang="ru-RU" dirty="0"/>
              <a:t>вследствие ненадлежащего исполнения своих профессиональных обя­занностей, проявляя небрежность, допустил дефект оказания медицинской</a:t>
            </a:r>
            <a:br>
              <a:rPr lang="ru-RU" dirty="0"/>
            </a:br>
            <a:r>
              <a:rPr lang="ru-RU" dirty="0"/>
              <a:t>помощи при выполнении хирургической операции </a:t>
            </a:r>
            <a:r>
              <a:rPr lang="ru-RU" dirty="0" smtClean="0"/>
              <a:t>пациентке, </a:t>
            </a:r>
            <a:r>
              <a:rPr lang="ru-RU" dirty="0"/>
              <a:t>повлекший по </a:t>
            </a:r>
            <a:r>
              <a:rPr lang="ru-RU" dirty="0" smtClean="0"/>
              <a:t>неосторожности </a:t>
            </a:r>
            <a:r>
              <a:rPr lang="ru-RU" dirty="0"/>
              <a:t>смерть </a:t>
            </a:r>
            <a:r>
              <a:rPr lang="ru-RU" dirty="0" smtClean="0"/>
              <a:t>последней.</a:t>
            </a:r>
          </a:p>
          <a:p>
            <a:pPr algn="just"/>
            <a:r>
              <a:rPr lang="ru-RU" dirty="0" smtClean="0"/>
              <a:t>Приговорен судом  по ч. 2 ст. 109 УК РФ к ограничению </a:t>
            </a:r>
            <a:r>
              <a:rPr lang="ru-RU" dirty="0"/>
              <a:t>свободы сроком </a:t>
            </a:r>
            <a:r>
              <a:rPr lang="ru-RU" dirty="0" smtClean="0"/>
              <a:t>на 2 </a:t>
            </a:r>
            <a:r>
              <a:rPr lang="ru-RU" dirty="0"/>
              <a:t>года </a:t>
            </a:r>
            <a:r>
              <a:rPr lang="ru-RU" dirty="0" smtClean="0"/>
              <a:t>6 </a:t>
            </a:r>
            <a:r>
              <a:rPr lang="ru-RU" dirty="0"/>
              <a:t>месяцев с лишением права заниматься деятельностью, связанной с оказанием медицинской помо­щи </a:t>
            </a:r>
            <a:r>
              <a:rPr lang="ru-RU" dirty="0" smtClean="0"/>
              <a:t> сроком на 3 года.</a:t>
            </a:r>
          </a:p>
          <a:p>
            <a:pPr algn="just"/>
            <a:r>
              <a:rPr lang="ru-RU" dirty="0" smtClean="0"/>
              <a:t>В апелляционной инстанции производство по делу прекращено по НЕРЕАБИЛИТИРУЮЩИМ основаниям – в связи с примирением сторон.</a:t>
            </a:r>
            <a:endParaRPr lang="ru-RU" dirty="0"/>
          </a:p>
        </p:txBody>
      </p:sp>
    </p:spTree>
    <p:extLst>
      <p:ext uri="{BB962C8B-B14F-4D97-AF65-F5344CB8AC3E}">
        <p14:creationId xmlns:p14="http://schemas.microsoft.com/office/powerpoint/2010/main" val="2996271003"/>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220</TotalTime>
  <Words>1559</Words>
  <Application>Microsoft Office PowerPoint</Application>
  <PresentationFormat>Широкоэкранный</PresentationFormat>
  <Paragraphs>74</Paragraphs>
  <Slides>19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19</vt:i4>
      </vt:variant>
    </vt:vector>
  </HeadingPairs>
  <TitlesOfParts>
    <vt:vector size="24" baseType="lpstr">
      <vt:lpstr>Arial</vt:lpstr>
      <vt:lpstr>Tahoma</vt:lpstr>
      <vt:lpstr>Trebuchet MS</vt:lpstr>
      <vt:lpstr>Wingdings 3</vt:lpstr>
      <vt:lpstr>Грань</vt:lpstr>
      <vt:lpstr>АНАЛИЗ УГОЛОВНЫХ ДЕЛ  В ОТНОШЕНИИ ВРАЧЕЙ  НА ПРИМЕРЕ СУДЕБНОЙ ПРАКТИКИ  ЗА 2017-2018 ГГ. </vt:lpstr>
      <vt:lpstr>Руководитель следственного управления Следственного комитета РФ по Челябинской области Д.Н. Чернятьев:</vt:lpstr>
      <vt:lpstr>Нарушение принципов медицинской этики и деонтологии</vt:lpstr>
      <vt:lpstr>Ненадлежащее ведение медицинской документации</vt:lpstr>
      <vt:lpstr>Дефекты оказания  медицинской помощи</vt:lpstr>
      <vt:lpstr>Уголовная ответственность медицинских работников</vt:lpstr>
      <vt:lpstr>Примеры из практики</vt:lpstr>
      <vt:lpstr>Примеры из практики</vt:lpstr>
      <vt:lpstr>Примеры из практики</vt:lpstr>
      <vt:lpstr>Примеры из практики</vt:lpstr>
      <vt:lpstr>Презентация PowerPoint</vt:lpstr>
      <vt:lpstr>Примеры из практики</vt:lpstr>
      <vt:lpstr>Примеры из практики</vt:lpstr>
      <vt:lpstr>Примеры из практики</vt:lpstr>
      <vt:lpstr>Из жалобы жены умершего:</vt:lpstr>
      <vt:lpstr>Примеры из практики</vt:lpstr>
      <vt:lpstr>Примеры из практики</vt:lpstr>
      <vt:lpstr>Методы профилактики</vt:lpstr>
      <vt:lpstr>Презентация PowerPoint</vt:lpstr>
    </vt:vector>
  </TitlesOfParts>
  <Company>diakov.net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АНАЛИЗ УГОЛОВНЫХ ДЕЛ В ОТНОШЕНИИ ВРАЧЕЙ НА ПРИМЕРЕ СУДЕБНОЙ ПРАКТИКИ  ЗА 2017-2018 ГГ.</dc:title>
  <dc:creator>Матвеев Артем Андреевич</dc:creator>
  <cp:lastModifiedBy>Матвеев Артем Андреевич</cp:lastModifiedBy>
  <cp:revision>21</cp:revision>
  <cp:lastPrinted>2019-05-22T05:20:34Z</cp:lastPrinted>
  <dcterms:created xsi:type="dcterms:W3CDTF">2019-05-22T04:00:20Z</dcterms:created>
  <dcterms:modified xsi:type="dcterms:W3CDTF">2019-05-22T09:23:15Z</dcterms:modified>
</cp:coreProperties>
</file>