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BA154-BF07-4C38-BBBC-41BC6D81CAF5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CCB9D-57F3-4BCF-9684-C08345282A0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3200" dirty="0"/>
        </a:p>
      </dgm:t>
    </dgm:pt>
    <dgm:pt modelId="{1EC15FCE-BDF0-4BB8-ADDA-CF017FD084B9}" type="parTrans" cxnId="{E85D7E0A-1091-4AF1-9FAF-8865C1A2D3EF}">
      <dgm:prSet/>
      <dgm:spPr/>
      <dgm:t>
        <a:bodyPr/>
        <a:lstStyle/>
        <a:p>
          <a:endParaRPr lang="ru-RU"/>
        </a:p>
      </dgm:t>
    </dgm:pt>
    <dgm:pt modelId="{A3F6BE94-B704-428D-A630-73F205F8F7C0}" type="sibTrans" cxnId="{E85D7E0A-1091-4AF1-9FAF-8865C1A2D3EF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algn="ctr"/>
          <a:r>
            <a:rPr lang="ru-RU" dirty="0"/>
            <a:t>ЧП</a:t>
          </a:r>
        </a:p>
      </dgm:t>
    </dgm:pt>
    <dgm:pt modelId="{22AA38B6-8A69-447B-9241-C50CFEC7A4E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accent6">
                  <a:lumMod val="50000"/>
                </a:schemeClr>
              </a:solidFill>
            </a:rPr>
            <a:t>предсказуемые</a:t>
          </a:r>
          <a:r>
            <a:rPr lang="ru-RU" sz="2800" dirty="0">
              <a:solidFill>
                <a:schemeClr val="accent6">
                  <a:lumMod val="50000"/>
                </a:schemeClr>
              </a:solidFill>
            </a:rPr>
            <a:t> </a:t>
          </a:r>
        </a:p>
      </dgm:t>
    </dgm:pt>
    <dgm:pt modelId="{460FA3CD-D840-4728-93BD-1A2C219915FA}" type="parTrans" cxnId="{E4504B02-FEB6-4662-A38B-85EAF00F9F3C}">
      <dgm:prSet/>
      <dgm:spPr/>
      <dgm:t>
        <a:bodyPr/>
        <a:lstStyle/>
        <a:p>
          <a:endParaRPr lang="ru-RU"/>
        </a:p>
      </dgm:t>
    </dgm:pt>
    <dgm:pt modelId="{4D4BFF10-8982-4878-AF61-1B8ED5FD6C8A}" type="sibTrans" cxnId="{E4504B02-FEB6-4662-A38B-85EAF00F9F3C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algn="ctr"/>
          <a:r>
            <a:rPr lang="ru-RU" dirty="0">
              <a:solidFill>
                <a:schemeClr val="accent2">
                  <a:lumMod val="90000"/>
                  <a:lumOff val="10000"/>
                </a:schemeClr>
              </a:solidFill>
            </a:rPr>
            <a:t>есть время на подготовку</a:t>
          </a:r>
        </a:p>
      </dgm:t>
    </dgm:pt>
    <dgm:pt modelId="{E750388C-5D83-4294-999C-88E391CAE9D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>
              <a:solidFill>
                <a:schemeClr val="accent6">
                  <a:lumMod val="50000"/>
                </a:schemeClr>
              </a:solidFill>
            </a:rPr>
            <a:t>непредсказуемые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5A0C5DDC-225F-4686-B47C-782C80FC1B5C}" type="parTrans" cxnId="{6ACD7F9C-A295-4160-A09A-4965454B754A}">
      <dgm:prSet/>
      <dgm:spPr/>
      <dgm:t>
        <a:bodyPr/>
        <a:lstStyle/>
        <a:p>
          <a:endParaRPr lang="ru-RU"/>
        </a:p>
      </dgm:t>
    </dgm:pt>
    <dgm:pt modelId="{C20CEC9C-D49E-4805-9D28-073AFABA1D33}" type="sibTrans" cxnId="{6ACD7F9C-A295-4160-A09A-4965454B754A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algn="ctr"/>
          <a:r>
            <a:rPr lang="ru-RU" dirty="0">
              <a:solidFill>
                <a:schemeClr val="accent2">
                  <a:lumMod val="90000"/>
                  <a:lumOff val="10000"/>
                </a:schemeClr>
              </a:solidFill>
            </a:rPr>
            <a:t>немедленная ответная реакция</a:t>
          </a:r>
        </a:p>
      </dgm:t>
    </dgm:pt>
    <dgm:pt modelId="{47FD42DD-ECF3-4D1F-AAC2-C25CB40070E5}" type="pres">
      <dgm:prSet presAssocID="{1ECBA154-BF07-4C38-BBBC-41BC6D81CA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A822A5-19B5-4A58-96D8-DAA8BEF7E3BC}" type="pres">
      <dgm:prSet presAssocID="{19CCCB9D-57F3-4BCF-9684-C08345282A04}" presName="hierRoot1" presStyleCnt="0">
        <dgm:presLayoutVars>
          <dgm:hierBranch val="init"/>
        </dgm:presLayoutVars>
      </dgm:prSet>
      <dgm:spPr/>
    </dgm:pt>
    <dgm:pt modelId="{60C5B7EF-3024-4669-BCB0-0535D4267D02}" type="pres">
      <dgm:prSet presAssocID="{19CCCB9D-57F3-4BCF-9684-C08345282A04}" presName="rootComposite1" presStyleCnt="0"/>
      <dgm:spPr/>
    </dgm:pt>
    <dgm:pt modelId="{324F2501-75F0-40B9-A011-4E3B7B16F222}" type="pres">
      <dgm:prSet presAssocID="{19CCCB9D-57F3-4BCF-9684-C08345282A04}" presName="rootText1" presStyleLbl="node0" presStyleIdx="0" presStyleCnt="1" custScaleX="78075" custScaleY="82636">
        <dgm:presLayoutVars>
          <dgm:chMax/>
          <dgm:chPref val="3"/>
        </dgm:presLayoutVars>
      </dgm:prSet>
      <dgm:spPr/>
    </dgm:pt>
    <dgm:pt modelId="{1EDE0836-469D-4A84-958D-A240A774B14F}" type="pres">
      <dgm:prSet presAssocID="{19CCCB9D-57F3-4BCF-9684-C08345282A04}" presName="titleText1" presStyleLbl="fgAcc0" presStyleIdx="0" presStyleCnt="1" custScaleX="70996" custScaleY="146613" custLinFactY="-33264" custLinFactNeighborX="-17800" custLinFactNeighborY="-100000">
        <dgm:presLayoutVars>
          <dgm:chMax val="0"/>
          <dgm:chPref val="0"/>
        </dgm:presLayoutVars>
      </dgm:prSet>
      <dgm:spPr/>
    </dgm:pt>
    <dgm:pt modelId="{E167BD51-5F5E-491A-8A1B-0285BDEA9410}" type="pres">
      <dgm:prSet presAssocID="{19CCCB9D-57F3-4BCF-9684-C08345282A04}" presName="rootConnector1" presStyleLbl="node1" presStyleIdx="0" presStyleCnt="2"/>
      <dgm:spPr/>
    </dgm:pt>
    <dgm:pt modelId="{30F5D699-C695-4F35-8A83-27B107F552F8}" type="pres">
      <dgm:prSet presAssocID="{19CCCB9D-57F3-4BCF-9684-C08345282A04}" presName="hierChild2" presStyleCnt="0"/>
      <dgm:spPr/>
    </dgm:pt>
    <dgm:pt modelId="{BC63B9FC-E4AB-48D7-8066-5CC4B1AFB663}" type="pres">
      <dgm:prSet presAssocID="{460FA3CD-D840-4728-93BD-1A2C219915FA}" presName="Name37" presStyleLbl="parChTrans1D2" presStyleIdx="0" presStyleCnt="2"/>
      <dgm:spPr/>
    </dgm:pt>
    <dgm:pt modelId="{AF6D253C-8222-498F-8B77-105B27067E5C}" type="pres">
      <dgm:prSet presAssocID="{22AA38B6-8A69-447B-9241-C50CFEC7A4EC}" presName="hierRoot2" presStyleCnt="0">
        <dgm:presLayoutVars>
          <dgm:hierBranch val="init"/>
        </dgm:presLayoutVars>
      </dgm:prSet>
      <dgm:spPr/>
    </dgm:pt>
    <dgm:pt modelId="{FCC3C66A-3F8D-47A5-8D4E-FCFDF7A85F74}" type="pres">
      <dgm:prSet presAssocID="{22AA38B6-8A69-447B-9241-C50CFEC7A4EC}" presName="rootComposite" presStyleCnt="0"/>
      <dgm:spPr/>
    </dgm:pt>
    <dgm:pt modelId="{50387682-D27E-46B0-BB5A-E7798A8DD4D8}" type="pres">
      <dgm:prSet presAssocID="{22AA38B6-8A69-447B-9241-C50CFEC7A4EC}" presName="rootText" presStyleLbl="node1" presStyleIdx="0" presStyleCnt="2">
        <dgm:presLayoutVars>
          <dgm:chMax/>
          <dgm:chPref val="3"/>
        </dgm:presLayoutVars>
      </dgm:prSet>
      <dgm:spPr/>
    </dgm:pt>
    <dgm:pt modelId="{9482F2BF-F3E4-4EF2-BF98-AD37FE161DA4}" type="pres">
      <dgm:prSet presAssocID="{22AA38B6-8A69-447B-9241-C50CFEC7A4EC}" presName="titleText2" presStyleLbl="fgAcc1" presStyleIdx="0" presStyleCnt="2" custScaleX="117492" custScaleY="82913" custLinFactNeighborX="-10122" custLinFactNeighborY="3084">
        <dgm:presLayoutVars>
          <dgm:chMax val="0"/>
          <dgm:chPref val="0"/>
        </dgm:presLayoutVars>
      </dgm:prSet>
      <dgm:spPr/>
    </dgm:pt>
    <dgm:pt modelId="{31F7C3CA-B506-4DDE-8CB0-A20AEE55DFEF}" type="pres">
      <dgm:prSet presAssocID="{22AA38B6-8A69-447B-9241-C50CFEC7A4EC}" presName="rootConnector" presStyleLbl="node2" presStyleIdx="0" presStyleCnt="0"/>
      <dgm:spPr/>
    </dgm:pt>
    <dgm:pt modelId="{712B0D77-D6AB-4E56-A741-FEB28BB194B9}" type="pres">
      <dgm:prSet presAssocID="{22AA38B6-8A69-447B-9241-C50CFEC7A4EC}" presName="hierChild4" presStyleCnt="0"/>
      <dgm:spPr/>
    </dgm:pt>
    <dgm:pt modelId="{CE1BFFCA-B1DF-418F-8046-411D764270DD}" type="pres">
      <dgm:prSet presAssocID="{22AA38B6-8A69-447B-9241-C50CFEC7A4EC}" presName="hierChild5" presStyleCnt="0"/>
      <dgm:spPr/>
    </dgm:pt>
    <dgm:pt modelId="{3B9D2695-2A4F-436E-8634-57533594E40A}" type="pres">
      <dgm:prSet presAssocID="{5A0C5DDC-225F-4686-B47C-782C80FC1B5C}" presName="Name37" presStyleLbl="parChTrans1D2" presStyleIdx="1" presStyleCnt="2"/>
      <dgm:spPr/>
    </dgm:pt>
    <dgm:pt modelId="{21807D38-6432-49E4-A58E-445ED8930AA1}" type="pres">
      <dgm:prSet presAssocID="{E750388C-5D83-4294-999C-88E391CAE9DE}" presName="hierRoot2" presStyleCnt="0">
        <dgm:presLayoutVars>
          <dgm:hierBranch val="init"/>
        </dgm:presLayoutVars>
      </dgm:prSet>
      <dgm:spPr/>
    </dgm:pt>
    <dgm:pt modelId="{6D064C0A-0E44-43C0-97F0-DC3E5431B4A9}" type="pres">
      <dgm:prSet presAssocID="{E750388C-5D83-4294-999C-88E391CAE9DE}" presName="rootComposite" presStyleCnt="0"/>
      <dgm:spPr/>
    </dgm:pt>
    <dgm:pt modelId="{30D38534-6C9A-42AB-AD55-DC070CE06AD5}" type="pres">
      <dgm:prSet presAssocID="{E750388C-5D83-4294-999C-88E391CAE9DE}" presName="rootText" presStyleLbl="node1" presStyleIdx="1" presStyleCnt="2">
        <dgm:presLayoutVars>
          <dgm:chMax/>
          <dgm:chPref val="3"/>
        </dgm:presLayoutVars>
      </dgm:prSet>
      <dgm:spPr/>
    </dgm:pt>
    <dgm:pt modelId="{5AF1148C-3DF5-48DB-9268-8ABB90FFE20F}" type="pres">
      <dgm:prSet presAssocID="{E750388C-5D83-4294-999C-88E391CAE9DE}" presName="titleText2" presStyleLbl="fgAcc1" presStyleIdx="1" presStyleCnt="2" custScaleX="138531" custScaleY="85720" custLinFactNeighborX="-22541" custLinFactNeighborY="4487">
        <dgm:presLayoutVars>
          <dgm:chMax val="0"/>
          <dgm:chPref val="0"/>
        </dgm:presLayoutVars>
      </dgm:prSet>
      <dgm:spPr/>
    </dgm:pt>
    <dgm:pt modelId="{517E561A-30CD-4D2A-921F-B766B17BFCE7}" type="pres">
      <dgm:prSet presAssocID="{E750388C-5D83-4294-999C-88E391CAE9DE}" presName="rootConnector" presStyleLbl="node2" presStyleIdx="0" presStyleCnt="0"/>
      <dgm:spPr/>
    </dgm:pt>
    <dgm:pt modelId="{AD73383E-A3CA-4E70-9FA9-4C46CAD056DB}" type="pres">
      <dgm:prSet presAssocID="{E750388C-5D83-4294-999C-88E391CAE9DE}" presName="hierChild4" presStyleCnt="0"/>
      <dgm:spPr/>
    </dgm:pt>
    <dgm:pt modelId="{E61107A3-B936-42C6-B4AC-9C76C23C829E}" type="pres">
      <dgm:prSet presAssocID="{E750388C-5D83-4294-999C-88E391CAE9DE}" presName="hierChild5" presStyleCnt="0"/>
      <dgm:spPr/>
    </dgm:pt>
    <dgm:pt modelId="{5E271FC0-A3E8-4EED-99F2-9BF2CCB32A96}" type="pres">
      <dgm:prSet presAssocID="{19CCCB9D-57F3-4BCF-9684-C08345282A04}" presName="hierChild3" presStyleCnt="0"/>
      <dgm:spPr/>
    </dgm:pt>
  </dgm:ptLst>
  <dgm:cxnLst>
    <dgm:cxn modelId="{47115721-36BE-44F8-AEE0-2F3C3D1C3B68}" type="presOf" srcId="{E750388C-5D83-4294-999C-88E391CAE9DE}" destId="{517E561A-30CD-4D2A-921F-B766B17BFCE7}" srcOrd="1" destOrd="0" presId="urn:microsoft.com/office/officeart/2008/layout/NameandTitleOrganizationalChart"/>
    <dgm:cxn modelId="{8C525324-1498-4B66-B1A7-E07AD0E908E2}" type="presOf" srcId="{E750388C-5D83-4294-999C-88E391CAE9DE}" destId="{30D38534-6C9A-42AB-AD55-DC070CE06AD5}" srcOrd="0" destOrd="0" presId="urn:microsoft.com/office/officeart/2008/layout/NameandTitleOrganizationalChart"/>
    <dgm:cxn modelId="{12498B9E-0F28-495B-B730-522E236FAF95}" type="presOf" srcId="{460FA3CD-D840-4728-93BD-1A2C219915FA}" destId="{BC63B9FC-E4AB-48D7-8066-5CC4B1AFB663}" srcOrd="0" destOrd="0" presId="urn:microsoft.com/office/officeart/2008/layout/NameandTitleOrganizationalChart"/>
    <dgm:cxn modelId="{E4504B02-FEB6-4662-A38B-85EAF00F9F3C}" srcId="{19CCCB9D-57F3-4BCF-9684-C08345282A04}" destId="{22AA38B6-8A69-447B-9241-C50CFEC7A4EC}" srcOrd="0" destOrd="0" parTransId="{460FA3CD-D840-4728-93BD-1A2C219915FA}" sibTransId="{4D4BFF10-8982-4878-AF61-1B8ED5FD6C8A}"/>
    <dgm:cxn modelId="{C3831D49-7A71-4A87-B0F1-A611B02DA013}" type="presOf" srcId="{19CCCB9D-57F3-4BCF-9684-C08345282A04}" destId="{324F2501-75F0-40B9-A011-4E3B7B16F222}" srcOrd="0" destOrd="0" presId="urn:microsoft.com/office/officeart/2008/layout/NameandTitleOrganizationalChart"/>
    <dgm:cxn modelId="{19346927-242F-4E91-AC3F-E57538D75B84}" type="presOf" srcId="{22AA38B6-8A69-447B-9241-C50CFEC7A4EC}" destId="{31F7C3CA-B506-4DDE-8CB0-A20AEE55DFEF}" srcOrd="1" destOrd="0" presId="urn:microsoft.com/office/officeart/2008/layout/NameandTitleOrganizationalChart"/>
    <dgm:cxn modelId="{EDA2E0CE-B21E-4956-87A6-E1C512B7E660}" type="presOf" srcId="{4D4BFF10-8982-4878-AF61-1B8ED5FD6C8A}" destId="{9482F2BF-F3E4-4EF2-BF98-AD37FE161DA4}" srcOrd="0" destOrd="0" presId="urn:microsoft.com/office/officeart/2008/layout/NameandTitleOrganizationalChart"/>
    <dgm:cxn modelId="{11DE4603-5D0E-48DE-98E3-2B661CB79B94}" type="presOf" srcId="{22AA38B6-8A69-447B-9241-C50CFEC7A4EC}" destId="{50387682-D27E-46B0-BB5A-E7798A8DD4D8}" srcOrd="0" destOrd="0" presId="urn:microsoft.com/office/officeart/2008/layout/NameandTitleOrganizationalChart"/>
    <dgm:cxn modelId="{ABAE42D2-63C9-46BF-9957-A755D7C57AFF}" type="presOf" srcId="{1ECBA154-BF07-4C38-BBBC-41BC6D81CAF5}" destId="{47FD42DD-ECF3-4D1F-AAC2-C25CB40070E5}" srcOrd="0" destOrd="0" presId="urn:microsoft.com/office/officeart/2008/layout/NameandTitleOrganizationalChart"/>
    <dgm:cxn modelId="{67D38F0A-1E34-4134-8F69-C6A1643BFC91}" type="presOf" srcId="{C20CEC9C-D49E-4805-9D28-073AFABA1D33}" destId="{5AF1148C-3DF5-48DB-9268-8ABB90FFE20F}" srcOrd="0" destOrd="0" presId="urn:microsoft.com/office/officeart/2008/layout/NameandTitleOrganizationalChart"/>
    <dgm:cxn modelId="{6ACD7F9C-A295-4160-A09A-4965454B754A}" srcId="{19CCCB9D-57F3-4BCF-9684-C08345282A04}" destId="{E750388C-5D83-4294-999C-88E391CAE9DE}" srcOrd="1" destOrd="0" parTransId="{5A0C5DDC-225F-4686-B47C-782C80FC1B5C}" sibTransId="{C20CEC9C-D49E-4805-9D28-073AFABA1D33}"/>
    <dgm:cxn modelId="{6922211F-8C4D-4CA7-8300-E55FE15BD4CB}" type="presOf" srcId="{19CCCB9D-57F3-4BCF-9684-C08345282A04}" destId="{E167BD51-5F5E-491A-8A1B-0285BDEA9410}" srcOrd="1" destOrd="0" presId="urn:microsoft.com/office/officeart/2008/layout/NameandTitleOrganizationalChart"/>
    <dgm:cxn modelId="{E85D7E0A-1091-4AF1-9FAF-8865C1A2D3EF}" srcId="{1ECBA154-BF07-4C38-BBBC-41BC6D81CAF5}" destId="{19CCCB9D-57F3-4BCF-9684-C08345282A04}" srcOrd="0" destOrd="0" parTransId="{1EC15FCE-BDF0-4BB8-ADDA-CF017FD084B9}" sibTransId="{A3F6BE94-B704-428D-A630-73F205F8F7C0}"/>
    <dgm:cxn modelId="{88E0CF47-5160-4348-8D0F-F60EBEB8CCCB}" type="presOf" srcId="{5A0C5DDC-225F-4686-B47C-782C80FC1B5C}" destId="{3B9D2695-2A4F-436E-8634-57533594E40A}" srcOrd="0" destOrd="0" presId="urn:microsoft.com/office/officeart/2008/layout/NameandTitleOrganizationalChart"/>
    <dgm:cxn modelId="{A63BACAC-2490-4E0B-ACF6-1DB0EB0F0851}" type="presOf" srcId="{A3F6BE94-B704-428D-A630-73F205F8F7C0}" destId="{1EDE0836-469D-4A84-958D-A240A774B14F}" srcOrd="0" destOrd="0" presId="urn:microsoft.com/office/officeart/2008/layout/NameandTitleOrganizationalChart"/>
    <dgm:cxn modelId="{537CDED8-93F1-48EE-BC0F-C6314C4F87F0}" type="presParOf" srcId="{47FD42DD-ECF3-4D1F-AAC2-C25CB40070E5}" destId="{61A822A5-19B5-4A58-96D8-DAA8BEF7E3BC}" srcOrd="0" destOrd="0" presId="urn:microsoft.com/office/officeart/2008/layout/NameandTitleOrganizationalChart"/>
    <dgm:cxn modelId="{D2BAA6CD-E505-4302-8F62-7D3E2EC4206F}" type="presParOf" srcId="{61A822A5-19B5-4A58-96D8-DAA8BEF7E3BC}" destId="{60C5B7EF-3024-4669-BCB0-0535D4267D02}" srcOrd="0" destOrd="0" presId="urn:microsoft.com/office/officeart/2008/layout/NameandTitleOrganizationalChart"/>
    <dgm:cxn modelId="{4AF1502E-47FF-4622-8C64-BC2BE0915258}" type="presParOf" srcId="{60C5B7EF-3024-4669-BCB0-0535D4267D02}" destId="{324F2501-75F0-40B9-A011-4E3B7B16F222}" srcOrd="0" destOrd="0" presId="urn:microsoft.com/office/officeart/2008/layout/NameandTitleOrganizationalChart"/>
    <dgm:cxn modelId="{975FC6CB-A1C2-408E-A7D0-041B2DC4FF99}" type="presParOf" srcId="{60C5B7EF-3024-4669-BCB0-0535D4267D02}" destId="{1EDE0836-469D-4A84-958D-A240A774B14F}" srcOrd="1" destOrd="0" presId="urn:microsoft.com/office/officeart/2008/layout/NameandTitleOrganizationalChart"/>
    <dgm:cxn modelId="{AA9FCD88-2A71-452A-9262-F17225EC28A3}" type="presParOf" srcId="{60C5B7EF-3024-4669-BCB0-0535D4267D02}" destId="{E167BD51-5F5E-491A-8A1B-0285BDEA9410}" srcOrd="2" destOrd="0" presId="urn:microsoft.com/office/officeart/2008/layout/NameandTitleOrganizationalChart"/>
    <dgm:cxn modelId="{08EBB8FA-316E-4192-9E06-5ACD381F1866}" type="presParOf" srcId="{61A822A5-19B5-4A58-96D8-DAA8BEF7E3BC}" destId="{30F5D699-C695-4F35-8A83-27B107F552F8}" srcOrd="1" destOrd="0" presId="urn:microsoft.com/office/officeart/2008/layout/NameandTitleOrganizationalChart"/>
    <dgm:cxn modelId="{5138507F-3AD3-4066-9097-60416AF48927}" type="presParOf" srcId="{30F5D699-C695-4F35-8A83-27B107F552F8}" destId="{BC63B9FC-E4AB-48D7-8066-5CC4B1AFB663}" srcOrd="0" destOrd="0" presId="urn:microsoft.com/office/officeart/2008/layout/NameandTitleOrganizationalChart"/>
    <dgm:cxn modelId="{36CBC5E5-A40F-46AD-9C51-8941F4B2548A}" type="presParOf" srcId="{30F5D699-C695-4F35-8A83-27B107F552F8}" destId="{AF6D253C-8222-498F-8B77-105B27067E5C}" srcOrd="1" destOrd="0" presId="urn:microsoft.com/office/officeart/2008/layout/NameandTitleOrganizationalChart"/>
    <dgm:cxn modelId="{87676539-D6A0-4B55-84A9-B425A32A9AD0}" type="presParOf" srcId="{AF6D253C-8222-498F-8B77-105B27067E5C}" destId="{FCC3C66A-3F8D-47A5-8D4E-FCFDF7A85F74}" srcOrd="0" destOrd="0" presId="urn:microsoft.com/office/officeart/2008/layout/NameandTitleOrganizationalChart"/>
    <dgm:cxn modelId="{B6F4F02A-A5F4-4E6D-9A22-A5911705A4F5}" type="presParOf" srcId="{FCC3C66A-3F8D-47A5-8D4E-FCFDF7A85F74}" destId="{50387682-D27E-46B0-BB5A-E7798A8DD4D8}" srcOrd="0" destOrd="0" presId="urn:microsoft.com/office/officeart/2008/layout/NameandTitleOrganizationalChart"/>
    <dgm:cxn modelId="{82DF5854-A004-47F9-8A21-8DBD0FFC800A}" type="presParOf" srcId="{FCC3C66A-3F8D-47A5-8D4E-FCFDF7A85F74}" destId="{9482F2BF-F3E4-4EF2-BF98-AD37FE161DA4}" srcOrd="1" destOrd="0" presId="urn:microsoft.com/office/officeart/2008/layout/NameandTitleOrganizationalChart"/>
    <dgm:cxn modelId="{9BEA8702-6A25-4252-919B-8B1281305CDF}" type="presParOf" srcId="{FCC3C66A-3F8D-47A5-8D4E-FCFDF7A85F74}" destId="{31F7C3CA-B506-4DDE-8CB0-A20AEE55DFEF}" srcOrd="2" destOrd="0" presId="urn:microsoft.com/office/officeart/2008/layout/NameandTitleOrganizationalChart"/>
    <dgm:cxn modelId="{DF8247AC-F31F-4A6E-8C67-5DC121F8A378}" type="presParOf" srcId="{AF6D253C-8222-498F-8B77-105B27067E5C}" destId="{712B0D77-D6AB-4E56-A741-FEB28BB194B9}" srcOrd="1" destOrd="0" presId="urn:microsoft.com/office/officeart/2008/layout/NameandTitleOrganizationalChart"/>
    <dgm:cxn modelId="{AF10B329-BE23-4CB5-A5AC-CE78C2E2F931}" type="presParOf" srcId="{AF6D253C-8222-498F-8B77-105B27067E5C}" destId="{CE1BFFCA-B1DF-418F-8046-411D764270DD}" srcOrd="2" destOrd="0" presId="urn:microsoft.com/office/officeart/2008/layout/NameandTitleOrganizationalChart"/>
    <dgm:cxn modelId="{9509CC31-3023-4049-A342-F1D3326480A7}" type="presParOf" srcId="{30F5D699-C695-4F35-8A83-27B107F552F8}" destId="{3B9D2695-2A4F-436E-8634-57533594E40A}" srcOrd="2" destOrd="0" presId="urn:microsoft.com/office/officeart/2008/layout/NameandTitleOrganizationalChart"/>
    <dgm:cxn modelId="{C2E0E3E6-10D6-4606-B7F7-F41E6226E734}" type="presParOf" srcId="{30F5D699-C695-4F35-8A83-27B107F552F8}" destId="{21807D38-6432-49E4-A58E-445ED8930AA1}" srcOrd="3" destOrd="0" presId="urn:microsoft.com/office/officeart/2008/layout/NameandTitleOrganizationalChart"/>
    <dgm:cxn modelId="{84F0C0D7-14F3-4951-87E1-85F561A8AE59}" type="presParOf" srcId="{21807D38-6432-49E4-A58E-445ED8930AA1}" destId="{6D064C0A-0E44-43C0-97F0-DC3E5431B4A9}" srcOrd="0" destOrd="0" presId="urn:microsoft.com/office/officeart/2008/layout/NameandTitleOrganizationalChart"/>
    <dgm:cxn modelId="{60EA7C05-878F-4AEE-9DB9-9B85FBA3DF9F}" type="presParOf" srcId="{6D064C0A-0E44-43C0-97F0-DC3E5431B4A9}" destId="{30D38534-6C9A-42AB-AD55-DC070CE06AD5}" srcOrd="0" destOrd="0" presId="urn:microsoft.com/office/officeart/2008/layout/NameandTitleOrganizationalChart"/>
    <dgm:cxn modelId="{C50A7FD4-291D-481F-8456-327232E38E39}" type="presParOf" srcId="{6D064C0A-0E44-43C0-97F0-DC3E5431B4A9}" destId="{5AF1148C-3DF5-48DB-9268-8ABB90FFE20F}" srcOrd="1" destOrd="0" presId="urn:microsoft.com/office/officeart/2008/layout/NameandTitleOrganizationalChart"/>
    <dgm:cxn modelId="{CCE88A3D-D78D-4C9F-B89C-0E201E332476}" type="presParOf" srcId="{6D064C0A-0E44-43C0-97F0-DC3E5431B4A9}" destId="{517E561A-30CD-4D2A-921F-B766B17BFCE7}" srcOrd="2" destOrd="0" presId="urn:microsoft.com/office/officeart/2008/layout/NameandTitleOrganizationalChart"/>
    <dgm:cxn modelId="{FAEAA7EE-AC33-4689-93EA-E0454DB76148}" type="presParOf" srcId="{21807D38-6432-49E4-A58E-445ED8930AA1}" destId="{AD73383E-A3CA-4E70-9FA9-4C46CAD056DB}" srcOrd="1" destOrd="0" presId="urn:microsoft.com/office/officeart/2008/layout/NameandTitleOrganizationalChart"/>
    <dgm:cxn modelId="{1F0C6F4E-7E93-4DE4-9464-0FA09CAB5480}" type="presParOf" srcId="{21807D38-6432-49E4-A58E-445ED8930AA1}" destId="{E61107A3-B936-42C6-B4AC-9C76C23C829E}" srcOrd="2" destOrd="0" presId="urn:microsoft.com/office/officeart/2008/layout/NameandTitleOrganizationalChart"/>
    <dgm:cxn modelId="{09BF509F-5C27-4891-AC77-640A42D28923}" type="presParOf" srcId="{61A822A5-19B5-4A58-96D8-DAA8BEF7E3BC}" destId="{5E271FC0-A3E8-4EED-99F2-9BF2CCB32A9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2695-2A4F-436E-8634-57533594E40A}">
      <dsp:nvSpPr>
        <dsp:cNvPr id="0" name=""/>
        <dsp:cNvSpPr/>
      </dsp:nvSpPr>
      <dsp:spPr>
        <a:xfrm>
          <a:off x="4098991" y="1327638"/>
          <a:ext cx="1880229" cy="1178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229"/>
              </a:lnTo>
              <a:lnTo>
                <a:pt x="1880229" y="808229"/>
              </a:lnTo>
              <a:lnTo>
                <a:pt x="1880229" y="11787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3B9FC-E4AB-48D7-8066-5CC4B1AFB663}">
      <dsp:nvSpPr>
        <dsp:cNvPr id="0" name=""/>
        <dsp:cNvSpPr/>
      </dsp:nvSpPr>
      <dsp:spPr>
        <a:xfrm>
          <a:off x="1622872" y="1327638"/>
          <a:ext cx="2476119" cy="1178768"/>
        </a:xfrm>
        <a:custGeom>
          <a:avLst/>
          <a:gdLst/>
          <a:ahLst/>
          <a:cxnLst/>
          <a:rect l="0" t="0" r="0" b="0"/>
          <a:pathLst>
            <a:path>
              <a:moveTo>
                <a:pt x="2476119" y="0"/>
              </a:moveTo>
              <a:lnTo>
                <a:pt x="2476119" y="808229"/>
              </a:lnTo>
              <a:lnTo>
                <a:pt x="0" y="808229"/>
              </a:lnTo>
              <a:lnTo>
                <a:pt x="0" y="11787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F2501-75F0-40B9-A011-4E3B7B16F222}">
      <dsp:nvSpPr>
        <dsp:cNvPr id="0" name=""/>
        <dsp:cNvSpPr/>
      </dsp:nvSpPr>
      <dsp:spPr>
        <a:xfrm>
          <a:off x="2901660" y="15358"/>
          <a:ext cx="2394662" cy="1312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2408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>
        <a:off x="2901660" y="15358"/>
        <a:ext cx="2394662" cy="1312280"/>
      </dsp:txXfrm>
    </dsp:sp>
    <dsp:sp modelId="{1EDE0836-469D-4A84-958D-A240A774B14F}">
      <dsp:nvSpPr>
        <dsp:cNvPr id="0" name=""/>
        <dsp:cNvSpPr/>
      </dsp:nvSpPr>
      <dsp:spPr>
        <a:xfrm>
          <a:off x="3087813" y="283824"/>
          <a:ext cx="1959786" cy="776083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32385" rIns="12954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ЧП</a:t>
          </a:r>
        </a:p>
      </dsp:txBody>
      <dsp:txXfrm>
        <a:off x="3087813" y="283824"/>
        <a:ext cx="1959786" cy="776083"/>
      </dsp:txXfrm>
    </dsp:sp>
    <dsp:sp modelId="{50387682-D27E-46B0-BB5A-E7798A8DD4D8}">
      <dsp:nvSpPr>
        <dsp:cNvPr id="0" name=""/>
        <dsp:cNvSpPr/>
      </dsp:nvSpPr>
      <dsp:spPr>
        <a:xfrm>
          <a:off x="89306" y="2506407"/>
          <a:ext cx="3067131" cy="15880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2240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6">
                  <a:lumMod val="50000"/>
                </a:schemeClr>
              </a:solidFill>
            </a:rPr>
            <a:t>предсказуемые</a:t>
          </a:r>
          <a:r>
            <a:rPr lang="ru-RU" sz="2800" kern="1200" dirty="0">
              <a:solidFill>
                <a:schemeClr val="accent6">
                  <a:lumMod val="50000"/>
                </a:schemeClr>
              </a:solidFill>
            </a:rPr>
            <a:t> </a:t>
          </a:r>
        </a:p>
      </dsp:txBody>
      <dsp:txXfrm>
        <a:off x="89306" y="2506407"/>
        <a:ext cx="3067131" cy="1588024"/>
      </dsp:txXfrm>
    </dsp:sp>
    <dsp:sp modelId="{9482F2BF-F3E4-4EF2-BF98-AD37FE161DA4}">
      <dsp:nvSpPr>
        <dsp:cNvPr id="0" name=""/>
        <dsp:cNvSpPr/>
      </dsp:nvSpPr>
      <dsp:spPr>
        <a:xfrm>
          <a:off x="181897" y="3803086"/>
          <a:ext cx="3243270" cy="438892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есть время на подготовку</a:t>
          </a:r>
        </a:p>
      </dsp:txBody>
      <dsp:txXfrm>
        <a:off x="181897" y="3803086"/>
        <a:ext cx="3243270" cy="438892"/>
      </dsp:txXfrm>
    </dsp:sp>
    <dsp:sp modelId="{30D38534-6C9A-42AB-AD55-DC070CE06AD5}">
      <dsp:nvSpPr>
        <dsp:cNvPr id="0" name=""/>
        <dsp:cNvSpPr/>
      </dsp:nvSpPr>
      <dsp:spPr>
        <a:xfrm>
          <a:off x="4445655" y="2506407"/>
          <a:ext cx="3067131" cy="15880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240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accent6">
                  <a:lumMod val="50000"/>
                </a:schemeClr>
              </a:solidFill>
            </a:rPr>
            <a:t>непредсказуемые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45655" y="2506407"/>
        <a:ext cx="3067131" cy="1588024"/>
      </dsp:txXfrm>
    </dsp:sp>
    <dsp:sp modelId="{5AF1148C-3DF5-48DB-9268-8ABB90FFE20F}">
      <dsp:nvSpPr>
        <dsp:cNvPr id="0" name=""/>
        <dsp:cNvSpPr/>
      </dsp:nvSpPr>
      <dsp:spPr>
        <a:xfrm>
          <a:off x="3905047" y="3794691"/>
          <a:ext cx="3824034" cy="453751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немедленная ответная реакция</a:t>
          </a:r>
        </a:p>
      </dsp:txBody>
      <dsp:txXfrm>
        <a:off x="3905047" y="3794691"/>
        <a:ext cx="3824034" cy="45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4217-F263-4AB2-B3D6-8C900E931FB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7C9B-F49E-4BE5-980E-E7ABDB0C8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3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7C9B-F49E-4BE5-980E-E7ABDB0C81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8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7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9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86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7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47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9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6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4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8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6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5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9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4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6">
                <a:lumMod val="20000"/>
                <a:lumOff val="80000"/>
              </a:schemeClr>
            </a:gs>
            <a:gs pos="44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417A-119B-47D5-9099-E02ABB5691E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201390-96F5-48E2-9337-0EF5EFFF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2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1348" y="126610"/>
            <a:ext cx="8412479" cy="219534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5000" b="1" dirty="0">
                <a:solidFill>
                  <a:schemeClr val="accent2"/>
                </a:solidFill>
              </a:rPr>
              <a:t>Врачи и журналисты — тайны дипломатии</a:t>
            </a:r>
            <a:br>
              <a:rPr lang="ru-RU" sz="5000" dirty="0">
                <a:solidFill>
                  <a:schemeClr val="accent2"/>
                </a:solidFill>
              </a:rPr>
            </a:br>
            <a:endParaRPr lang="ru-RU" sz="5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1994" y="1941341"/>
            <a:ext cx="4387410" cy="333404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«Кто владеет информацией, тот управляет миром». </a:t>
            </a:r>
          </a:p>
          <a:p>
            <a:pPr algn="l">
              <a:lnSpc>
                <a:spcPct val="90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Натан Ротшильд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Отсутствие информации — тоже информация </a:t>
            </a:r>
          </a:p>
          <a:p>
            <a:pPr algn="l">
              <a:lnSpc>
                <a:spcPct val="90000"/>
              </a:lnSpc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784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8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867">
            <a:off x="93999" y="2794140"/>
            <a:ext cx="5645272" cy="45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6033"/>
            <a:ext cx="8596668" cy="1507420"/>
          </a:xfrm>
        </p:spPr>
        <p:txBody>
          <a:bodyPr/>
          <a:lstStyle/>
          <a:p>
            <a:r>
              <a:rPr lang="ru-RU" b="1" dirty="0"/>
              <a:t>Кто отвечает «за базар»?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3551"/>
            <a:ext cx="8596668" cy="3995224"/>
          </a:xfrm>
        </p:spPr>
        <p:txBody>
          <a:bodyPr>
            <a:noAutofit/>
          </a:bodyPr>
          <a:lstStyle/>
          <a:p>
            <a:r>
              <a:rPr lang="ru-RU" sz="2200" dirty="0"/>
              <a:t>Поток информации должен быть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централизован и находится под контролем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/>
              <a:t>одного человека</a:t>
            </a:r>
            <a:r>
              <a:rPr lang="en-US" sz="2200" dirty="0"/>
              <a:t> </a:t>
            </a:r>
            <a:r>
              <a:rPr lang="ru-RU" sz="2200" dirty="0"/>
              <a:t>или четко разделен на зоны ответственности и полномочия спикеров (в плановой коммуникации полномочия надо делегировать). </a:t>
            </a:r>
          </a:p>
          <a:p>
            <a:r>
              <a:rPr lang="ru-RU" sz="2200" dirty="0"/>
              <a:t>Всегда должны быть ответы на вопросы:</a:t>
            </a:r>
            <a:br>
              <a:rPr lang="ru-RU" sz="2200" dirty="0"/>
            </a:br>
            <a:r>
              <a:rPr lang="ru-RU" sz="2200" dirty="0"/>
              <a:t>- Что случилось?</a:t>
            </a:r>
            <a:br>
              <a:rPr lang="ru-RU" sz="2200" dirty="0"/>
            </a:br>
            <a:r>
              <a:rPr lang="ru-RU" sz="2200" dirty="0"/>
              <a:t>- Почему это произошло?</a:t>
            </a:r>
            <a:br>
              <a:rPr lang="ru-RU" sz="2200" dirty="0"/>
            </a:br>
            <a:r>
              <a:rPr lang="ru-RU" sz="2200" dirty="0"/>
              <a:t>- Кто виноват?</a:t>
            </a:r>
            <a:br>
              <a:rPr lang="ru-RU" sz="2200" dirty="0"/>
            </a:br>
            <a:r>
              <a:rPr lang="ru-RU" sz="2200" dirty="0"/>
              <a:t>- Что вы сделаете для того, чтобы этого не повторилось? </a:t>
            </a:r>
          </a:p>
          <a:p>
            <a:endParaRPr lang="en-US" sz="2200" dirty="0"/>
          </a:p>
          <a:p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3" y="3835633"/>
            <a:ext cx="10435256" cy="41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8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33" y="2757268"/>
            <a:ext cx="4323278" cy="43232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54" y="174595"/>
            <a:ext cx="8596668" cy="1320800"/>
          </a:xfrm>
        </p:spPr>
        <p:txBody>
          <a:bodyPr/>
          <a:lstStyle/>
          <a:p>
            <a:r>
              <a:rPr lang="ru-RU" b="1" dirty="0"/>
              <a:t>Правила спикера: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45" y="998806"/>
            <a:ext cx="4105682" cy="54864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Без паники — сохранять спокойствие и выдержку в любой ситуации 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Говорить правду 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Быть на месте события первым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Признавать ошибки, извиниться, если это уместно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Всегда стараться помочь и быть доступным для общения и прессы</a:t>
            </a:r>
          </a:p>
          <a:p>
            <a:pPr lvl="0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55544" y="1102281"/>
            <a:ext cx="4164037" cy="515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Уметь вовремя остановиться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Установить каналы обратной связи и контролировать их 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Поддерживать коммуникации даже после прохождения кризиса (плановое продвижение) 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6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6381"/>
            <a:ext cx="8596668" cy="1320800"/>
          </a:xfrm>
        </p:spPr>
        <p:txBody>
          <a:bodyPr/>
          <a:lstStyle/>
          <a:p>
            <a:r>
              <a:rPr lang="ru-RU" b="1" dirty="0"/>
              <a:t>Плановые коммуникации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916832" cy="4951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Цель — создание комфортной атмосферы, привлечение пациентов в ЛПУ: продвижение медицинских услуг и создание финансового потока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Два пути взаимодействия с информационными потоками —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контроль</a:t>
            </a:r>
            <a:r>
              <a:rPr lang="ru-RU" sz="2000" dirty="0"/>
              <a:t> 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производство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Модель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PR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(производство) состоит из шести составляющих: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I. Оценка ситуации.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II . Определение целей.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III . Определение целевой аудитории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IV . Отбор каналов массовой коммуникации, техники воздействия.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V . Планирование бюджета.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VI . Оценка результатов.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526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работы с прессой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0838"/>
            <a:ext cx="6300241" cy="543716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Личное знакомство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Регулярность взаимоотношений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" b="1" dirty="0"/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Как строить диалог:</a:t>
            </a:r>
            <a:endParaRPr lang="ru-RU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Говорите с точки зрения интересов общественности, а не своей организации.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Говорите на понятном для обывателя языке 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Сообщайте наиболее важные факты вначале. 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спорьте с репортером, не теряйте контроля. 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Если репортер задает прямой вопрос, дайте ему прямой ответ. Если вы не знаете ответа на вопрос, просто скажите об этом.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собирайте пресс-конференцию, если у вас нет того, что журналисты считают новостью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77576" y="2310228"/>
            <a:ext cx="2940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повод — то, что стало известно прямо сейчас (было одно — стало другое).</a:t>
            </a:r>
          </a:p>
        </p:txBody>
      </p:sp>
    </p:spTree>
    <p:extLst>
      <p:ext uri="{BB962C8B-B14F-4D97-AF65-F5344CB8AC3E}">
        <p14:creationId xmlns:p14="http://schemas.microsoft.com/office/powerpoint/2010/main" val="384701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8537" y="-267286"/>
            <a:ext cx="13045470" cy="8153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481" y="1445437"/>
            <a:ext cx="4856747" cy="130360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Итого: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2349304" y="3118338"/>
            <a:ext cx="5416061" cy="3094894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Говорите всё и говорите поскорее</a:t>
            </a:r>
          </a:p>
          <a:p>
            <a:pPr marL="0" indent="0">
              <a:buNone/>
            </a:pPr>
            <a:endParaRPr lang="ru-RU" sz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Журналист — не цель, 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а средство распространения 	информации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01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Благодарю за внимание! </a:t>
            </a:r>
            <a:b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endParaRPr lang="ru-RU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013200"/>
            <a:ext cx="6848880" cy="2028162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/>
              <a:t>Лия Захарова, </a:t>
            </a:r>
          </a:p>
          <a:p>
            <a:r>
              <a:rPr lang="ru-RU" sz="2800" dirty="0"/>
              <a:t>редактор сайта </a:t>
            </a:r>
            <a:r>
              <a:rPr lang="it-IT" sz="2800" dirty="0"/>
              <a:t>						 </a:t>
            </a:r>
          </a:p>
          <a:p>
            <a:r>
              <a:rPr lang="ru-RU" sz="2800" dirty="0"/>
              <a:t>группы компаний</a:t>
            </a:r>
          </a:p>
          <a:p>
            <a:r>
              <a:rPr lang="en-US" sz="2800" dirty="0"/>
              <a:t>8-919 3536518</a:t>
            </a:r>
            <a:endParaRPr lang="ru-RU" sz="2800" dirty="0"/>
          </a:p>
          <a:p>
            <a:r>
              <a:rPr lang="en-US" sz="2800" dirty="0"/>
              <a:t>Likaz@info74.ru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4347" y="858129"/>
            <a:ext cx="3513674" cy="5999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7" y="4585394"/>
            <a:ext cx="2610829" cy="423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64" y="4797083"/>
            <a:ext cx="1659390" cy="12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6141"/>
            <a:ext cx="8490231" cy="7547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Public relations</a:t>
            </a:r>
            <a:r>
              <a:rPr lang="ru-RU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реклама и пропаганда</a:t>
            </a:r>
            <a:b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endParaRPr lang="ru-RU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9913"/>
            <a:ext cx="5188894" cy="5245970"/>
          </a:xfrm>
          <a:solidFill>
            <a:srgbClr val="E4ECDA">
              <a:alpha val="69804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Паблик </a:t>
            </a:r>
            <a:r>
              <a:rPr lang="ru-RU" sz="2400" b="1" dirty="0" err="1"/>
              <a:t>рилейшнз</a:t>
            </a:r>
            <a:r>
              <a:rPr lang="ru-RU" sz="2400" b="1" dirty="0"/>
              <a:t> </a:t>
            </a:r>
            <a:endParaRPr lang="en-US" sz="2400" b="1" dirty="0"/>
          </a:p>
          <a:p>
            <a:pPr marL="0" indent="0">
              <a:buNone/>
            </a:pPr>
            <a:r>
              <a:rPr lang="ru-RU" sz="2400" dirty="0"/>
              <a:t>(от англ. </a:t>
            </a:r>
            <a:r>
              <a:rPr lang="ru-RU" sz="2400" i="1" dirty="0" err="1"/>
              <a:t>public</a:t>
            </a:r>
            <a:r>
              <a:rPr lang="ru-RU" sz="2400" i="1" dirty="0"/>
              <a:t> </a:t>
            </a:r>
            <a:r>
              <a:rPr lang="ru-RU" sz="2400" i="1" dirty="0" err="1"/>
              <a:t>relations</a:t>
            </a:r>
            <a:r>
              <a:rPr lang="ru-RU" sz="2400" dirty="0"/>
              <a:t> - отношения с публикой, далее - </a:t>
            </a:r>
            <a:r>
              <a:rPr lang="en-US" sz="2400" dirty="0"/>
              <a:t>PR</a:t>
            </a:r>
            <a:r>
              <a:rPr lang="ru-RU" sz="2400" dirty="0"/>
              <a:t>) - область действий различных организаций для достижения взаимопонимания между ними и общественностью: организация коммуникативного пространства современного общества, управление общественным мнением в заданной сфере.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281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16" y="1526344"/>
            <a:ext cx="6154461" cy="5123590"/>
          </a:xfrm>
          <a:prstGeom prst="rect">
            <a:avLst/>
          </a:prstGeom>
          <a:solidFill>
            <a:srgbClr val="000000">
              <a:alpha val="6902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68" y="20554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Public relations</a:t>
            </a:r>
            <a:r>
              <a:rPr lang="ru-RU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реклама и пропаганда</a:t>
            </a:r>
            <a:b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061" y="1526345"/>
            <a:ext cx="4318781" cy="533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Реклама</a:t>
            </a:r>
            <a:r>
              <a:rPr lang="ru-RU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(от лат. </a:t>
            </a:r>
            <a:r>
              <a:rPr lang="ru-RU" sz="2000" dirty="0" err="1"/>
              <a:t>reclamare</a:t>
            </a:r>
            <a:r>
              <a:rPr lang="ru-RU" sz="2000" dirty="0"/>
              <a:t> - выкрикивать)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 (товару, услуге), формирование или поддержание интереса к нему и его продвижение на рынке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32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97" y="19851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Public relations</a:t>
            </a:r>
            <a:r>
              <a:rPr lang="ru-RU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реклама и пропаганда</a:t>
            </a:r>
            <a:b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8601" y="1519311"/>
            <a:ext cx="4107767" cy="533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Пропаганда </a:t>
            </a:r>
            <a:endParaRPr lang="en-US" sz="2000" b="1" dirty="0"/>
          </a:p>
          <a:p>
            <a:pPr marL="0" indent="0">
              <a:buNone/>
            </a:pPr>
            <a:r>
              <a:rPr lang="ru-RU" sz="2000" dirty="0"/>
              <a:t>(от лат. </a:t>
            </a:r>
            <a:r>
              <a:rPr lang="ru-RU" sz="2000" i="1" dirty="0" err="1"/>
              <a:t>propaganda</a:t>
            </a:r>
            <a:r>
              <a:rPr lang="ru-RU" sz="2000" dirty="0"/>
              <a:t> — подлежащее распространению) — популяризация и распространение политических, </a:t>
            </a:r>
            <a:r>
              <a:rPr lang="ru-RU" sz="2000" dirty="0" err="1"/>
              <a:t>филосовских</a:t>
            </a:r>
            <a:r>
              <a:rPr lang="ru-RU" sz="2000" dirty="0"/>
              <a:t>. религиозных, научных, художественных или иных идей в обществе посредством устной речи, средств массовой информации, визуальных или иных средств воздействия на общественное сознание.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595" r="2304" b="2916"/>
          <a:stretch/>
        </p:blipFill>
        <p:spPr>
          <a:xfrm>
            <a:off x="365759" y="2110154"/>
            <a:ext cx="5008100" cy="362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7" y="1153551"/>
            <a:ext cx="3865405" cy="5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медиа-коммуникации в сфере здравоохранения: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ru-RU" sz="2000" dirty="0"/>
              <a:t>Формирование общественного мнения (создание мифов) — положительного образа врача и медицинского учреждения (ЛПУ)</a:t>
            </a:r>
          </a:p>
          <a:p>
            <a:r>
              <a:rPr lang="ru-RU" sz="2000" dirty="0"/>
              <a:t>Создание и сохранение доверия пациентов</a:t>
            </a:r>
          </a:p>
          <a:p>
            <a:r>
              <a:rPr lang="ru-RU" sz="2000" dirty="0"/>
              <a:t>Продвижение ЛПУ в сфере социально-информационных связей, пропаганда здорового образа жизни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«холодной войны» -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обработать одного журналиста, чем десять домохозяек.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01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0" y="321469"/>
            <a:ext cx="8083831" cy="7257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Кризисные коммуникации</a:t>
            </a:r>
            <a:br>
              <a:rPr lang="en-US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323" y="1448971"/>
            <a:ext cx="4501166" cy="627091"/>
          </a:xfrm>
        </p:spPr>
        <p:txBody>
          <a:bodyPr/>
          <a:lstStyle/>
          <a:p>
            <a:r>
              <a:rPr lang="ru-RU" sz="2300" b="1" dirty="0"/>
              <a:t>Причины возникновения ЧП:</a:t>
            </a:r>
            <a:endParaRPr lang="ru-RU" sz="2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323" y="2273011"/>
            <a:ext cx="4866926" cy="3304117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форс-мажорные обстоятельства (стихийные бедствия, аварии, пожары)</a:t>
            </a:r>
          </a:p>
          <a:p>
            <a:pPr lvl="0"/>
            <a:r>
              <a:rPr lang="ru-RU" sz="2000" dirty="0"/>
              <a:t>сбой производственного процесса (вред, нанесенный пациенту, оказание или неоказание медпомощи и т. п.)</a:t>
            </a:r>
          </a:p>
          <a:p>
            <a:pPr lvl="0"/>
            <a:r>
              <a:rPr lang="ru-RU" sz="2000" dirty="0"/>
              <a:t>административные и социальные факторы (забастовка персонала, смена руководства, сокращение штатов и </a:t>
            </a:r>
            <a:r>
              <a:rPr lang="ru-RU" sz="2000" dirty="0" err="1"/>
              <a:t>т.д</a:t>
            </a:r>
            <a:r>
              <a:rPr lang="ru-RU" sz="2000" dirty="0"/>
              <a:t>)</a:t>
            </a: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34707" y="2076062"/>
            <a:ext cx="4397134" cy="3182314"/>
          </a:xfrm>
        </p:spPr>
        <p:txBody>
          <a:bodyPr/>
          <a:lstStyle/>
          <a:p>
            <a:pPr algn="r"/>
            <a:r>
              <a:rPr 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«Проблема возникает </a:t>
            </a:r>
          </a:p>
          <a:p>
            <a:pPr algn="r"/>
            <a:r>
              <a:rPr 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самое неподходящее время».</a:t>
            </a:r>
          </a:p>
          <a:p>
            <a:pPr algn="r"/>
            <a:r>
              <a:rPr 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33-ий Закон</a:t>
            </a:r>
            <a:r>
              <a:rPr lang="en-US" sz="2800" i="1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Мерфи</a:t>
            </a:r>
            <a:r>
              <a:rPr 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6447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3218" y="3384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Кризисные коммуникации</a:t>
            </a:r>
            <a:br>
              <a:rPr lang="en-US" b="1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66897444"/>
              </p:ext>
            </p:extLst>
          </p:nvPr>
        </p:nvGraphicFramePr>
        <p:xfrm>
          <a:off x="4206240" y="568132"/>
          <a:ext cx="8440615" cy="424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253218" y="1378635"/>
            <a:ext cx="4459458" cy="193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Главное правило —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управлять</a:t>
            </a:r>
            <a:r>
              <a:rPr lang="ru-RU" sz="2400" dirty="0"/>
              <a:t>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кризисом,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взять ситуацию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под контроль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3218" y="3181690"/>
            <a:ext cx="39530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Главная ценность —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время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(кто первый встал,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тому и тапки)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234" y="5046301"/>
            <a:ext cx="5964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Главный враг —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сплетни,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слухи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домыслы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028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Кризисный </a:t>
            </a:r>
            <a:r>
              <a:rPr lang="en-US" sz="4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PR</a:t>
            </a:r>
            <a:r>
              <a:rPr lang="ru-RU" sz="4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-план</a:t>
            </a:r>
            <a:br>
              <a:rPr lang="ru-RU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br>
              <a:rPr lang="en-US" b="1" dirty="0"/>
            </a:br>
            <a:r>
              <a:rPr lang="ru-RU" sz="3100" dirty="0"/>
              <a:t>включает следующие элементы: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8973104" cy="415580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анализ и разработка возможных сценариев развития ситуации </a:t>
            </a:r>
          </a:p>
          <a:p>
            <a:pPr lvl="0"/>
            <a:r>
              <a:rPr lang="ru-RU" sz="2400" dirty="0"/>
              <a:t>подготовка плана преодоления </a:t>
            </a:r>
          </a:p>
          <a:p>
            <a:pPr lvl="0"/>
            <a:r>
              <a:rPr lang="ru-RU" sz="2400" dirty="0"/>
              <a:t>подбор команды (рабочей группы)</a:t>
            </a:r>
            <a:r>
              <a:rPr lang="ru-RU" sz="2400" i="1" dirty="0"/>
              <a:t>:</a:t>
            </a:r>
            <a:r>
              <a:rPr lang="ru-RU" sz="2400" dirty="0"/>
              <a:t> ответственные лица с четким распределением ролей, место сбора, обеспечение средствами связи, тренировка и деловые игры</a:t>
            </a:r>
          </a:p>
          <a:p>
            <a:pPr lvl="0"/>
            <a:r>
              <a:rPr lang="ru-RU" sz="2400" dirty="0"/>
              <a:t>список контактов (вне компании), которые могут пригодиться в кризисной ситуации </a:t>
            </a:r>
          </a:p>
          <a:p>
            <a:pPr lvl="0"/>
            <a:r>
              <a:rPr lang="ru-RU" sz="2400" dirty="0"/>
              <a:t>заранее заготовленные заявления и шаблоны пресс-релизов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758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047" y="2719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Экстренные меры</a:t>
            </a:r>
            <a: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r>
              <a:rPr lang="ru-RU" sz="3100" dirty="0"/>
              <a:t>предполагают несколько этапов работы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047" y="1958535"/>
            <a:ext cx="8551073" cy="4779889"/>
          </a:xfrm>
        </p:spPr>
        <p:txBody>
          <a:bodyPr>
            <a:noAutofit/>
          </a:bodyPr>
          <a:lstStyle/>
          <a:p>
            <a:r>
              <a:rPr lang="ru-RU" sz="2400" dirty="0"/>
              <a:t>Отвечать на вопросы СМИ</a:t>
            </a:r>
            <a:endParaRPr lang="en-US" sz="2400" dirty="0"/>
          </a:p>
          <a:p>
            <a:r>
              <a:rPr lang="ru-RU" sz="2400" dirty="0"/>
              <a:t>Реагировать на критику</a:t>
            </a:r>
            <a:endParaRPr lang="en-US" sz="2400" dirty="0"/>
          </a:p>
          <a:p>
            <a:r>
              <a:rPr lang="ru-RU" sz="2400" dirty="0"/>
              <a:t>Согласованность действий с вышестоящими органами (</a:t>
            </a:r>
            <a:r>
              <a:rPr lang="ru-RU" sz="2400" dirty="0" err="1"/>
              <a:t>горздрав</a:t>
            </a:r>
            <a:r>
              <a:rPr lang="ru-RU" sz="2400" dirty="0"/>
              <a:t>, </a:t>
            </a:r>
            <a:r>
              <a:rPr lang="ru-RU" sz="2400" dirty="0" err="1"/>
              <a:t>минздрав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sz="2400" dirty="0"/>
              <a:t>Подключить к работе юристов и PR-службы</a:t>
            </a:r>
            <a:endParaRPr lang="en-US" sz="2400" dirty="0"/>
          </a:p>
          <a:p>
            <a:r>
              <a:rPr lang="ru-RU" sz="2400" dirty="0"/>
              <a:t>Провести аналитическую работу</a:t>
            </a:r>
            <a:endParaRPr lang="en-US" sz="2400" dirty="0"/>
          </a:p>
          <a:p>
            <a:r>
              <a:rPr lang="ru-RU" sz="2400" dirty="0"/>
              <a:t>Найти новую позитивную историю</a:t>
            </a:r>
            <a:endParaRPr lang="en-US" sz="2400" dirty="0"/>
          </a:p>
          <a:p>
            <a:pPr lvl="0"/>
            <a:r>
              <a:rPr lang="ru-RU" sz="2400" dirty="0"/>
              <a:t>Донести позицию до сотрудников и государственных органов: создание команды, нейтрализация «паршивой овцы»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81332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5">
      <a:dk1>
        <a:srgbClr val="242115"/>
      </a:dk1>
      <a:lt1>
        <a:srgbClr val="6B623E"/>
      </a:lt1>
      <a:dk2>
        <a:srgbClr val="403B25"/>
      </a:dk2>
      <a:lt2>
        <a:srgbClr val="EBEBEB"/>
      </a:lt2>
      <a:accent1>
        <a:srgbClr val="90C226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</TotalTime>
  <Words>670</Words>
  <Application>Microsoft Office PowerPoint</Application>
  <PresentationFormat>Широкоэкранный</PresentationFormat>
  <Paragraphs>109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Врачи и журналисты — тайны дипломатии </vt:lpstr>
      <vt:lpstr>Public relations, реклама и пропаганда </vt:lpstr>
      <vt:lpstr>Public relations, реклама и пропаганда </vt:lpstr>
      <vt:lpstr>Public relations, реклама и пропаганда </vt:lpstr>
      <vt:lpstr>Задачи медиа-коммуникации в сфере здравоохранения: </vt:lpstr>
      <vt:lpstr>Кризисные коммуникации  </vt:lpstr>
      <vt:lpstr>Кризисные коммуникации  </vt:lpstr>
      <vt:lpstr>Кризисный PR-план  включает следующие элементы: </vt:lpstr>
      <vt:lpstr>Экстренные меры   предполагают несколько этапов работы </vt:lpstr>
      <vt:lpstr>Кто отвечает «за базар»? </vt:lpstr>
      <vt:lpstr>Правила спикера: </vt:lpstr>
      <vt:lpstr>Плановые коммуникации</vt:lpstr>
      <vt:lpstr>Правила работы с прессой</vt:lpstr>
      <vt:lpstr>Итого:</vt:lpstr>
      <vt:lpstr>Благодарю за внимание!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Врачи и журналисты — тайны дипломатии</dc:title>
  <dc:creator>Лия Захарова</dc:creator>
  <cp:lastModifiedBy>Лия Захарова</cp:lastModifiedBy>
  <cp:revision>27</cp:revision>
  <dcterms:created xsi:type="dcterms:W3CDTF">2016-05-24T15:27:55Z</dcterms:created>
  <dcterms:modified xsi:type="dcterms:W3CDTF">2016-05-24T20:37:04Z</dcterms:modified>
</cp:coreProperties>
</file>